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73" r:id="rId1"/>
  </p:sldMasterIdLst>
  <p:notesMasterIdLst>
    <p:notesMasterId r:id="rId54"/>
  </p:notesMasterIdLst>
  <p:handoutMasterIdLst>
    <p:handoutMasterId r:id="rId55"/>
  </p:handoutMasterIdLst>
  <p:sldIdLst>
    <p:sldId id="1470" r:id="rId2"/>
    <p:sldId id="1471" r:id="rId3"/>
    <p:sldId id="1580" r:id="rId4"/>
    <p:sldId id="1690" r:id="rId5"/>
    <p:sldId id="1552" r:id="rId6"/>
    <p:sldId id="1710" r:id="rId7"/>
    <p:sldId id="1693" r:id="rId8"/>
    <p:sldId id="1700" r:id="rId9"/>
    <p:sldId id="1554" r:id="rId10"/>
    <p:sldId id="1581" r:id="rId11"/>
    <p:sldId id="1644" r:id="rId12"/>
    <p:sldId id="1645" r:id="rId13"/>
    <p:sldId id="1647" r:id="rId14"/>
    <p:sldId id="1648" r:id="rId15"/>
    <p:sldId id="1649" r:id="rId16"/>
    <p:sldId id="1651" r:id="rId17"/>
    <p:sldId id="1652" r:id="rId18"/>
    <p:sldId id="1653" r:id="rId19"/>
    <p:sldId id="1642" r:id="rId20"/>
    <p:sldId id="1663" r:id="rId21"/>
    <p:sldId id="1664" r:id="rId22"/>
    <p:sldId id="1699" r:id="rId23"/>
    <p:sldId id="1696" r:id="rId24"/>
    <p:sldId id="1697" r:id="rId25"/>
    <p:sldId id="1698" r:id="rId26"/>
    <p:sldId id="1659" r:id="rId27"/>
    <p:sldId id="1660" r:id="rId28"/>
    <p:sldId id="1662" r:id="rId29"/>
    <p:sldId id="1695" r:id="rId30"/>
    <p:sldId id="1703" r:id="rId31"/>
    <p:sldId id="1668" r:id="rId32"/>
    <p:sldId id="1669" r:id="rId33"/>
    <p:sldId id="1670" r:id="rId34"/>
    <p:sldId id="1671" r:id="rId35"/>
    <p:sldId id="1679" r:id="rId36"/>
    <p:sldId id="1672" r:id="rId37"/>
    <p:sldId id="1680" r:id="rId38"/>
    <p:sldId id="1688" r:id="rId39"/>
    <p:sldId id="1689" r:id="rId40"/>
    <p:sldId id="1685" r:id="rId41"/>
    <p:sldId id="1708" r:id="rId42"/>
    <p:sldId id="1709" r:id="rId43"/>
    <p:sldId id="1702" r:id="rId44"/>
    <p:sldId id="1704" r:id="rId45"/>
    <p:sldId id="1706" r:id="rId46"/>
    <p:sldId id="1707" r:id="rId47"/>
    <p:sldId id="1705" r:id="rId48"/>
    <p:sldId id="1694" r:id="rId49"/>
    <p:sldId id="1692" r:id="rId50"/>
    <p:sldId id="1643" r:id="rId51"/>
    <p:sldId id="1711" r:id="rId52"/>
    <p:sldId id="1712" r:id="rId53"/>
  </p:sldIdLst>
  <p:sldSz cx="9144000" cy="6858000" type="screen4x3"/>
  <p:notesSz cx="6797675" cy="992822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8">
          <p15:clr>
            <a:srgbClr val="A4A3A4"/>
          </p15:clr>
        </p15:guide>
        <p15:guide id="2" pos="1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FF"/>
    <a:srgbClr val="009900"/>
    <a:srgbClr val="FF0000"/>
    <a:srgbClr val="66FFFF"/>
    <a:srgbClr val="33CCFF"/>
    <a:srgbClr val="0000CC"/>
    <a:srgbClr val="FF00FF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C0BD2-B8B5-456B-A7FE-0B50BA003B75}" v="179" dt="2020-04-29T22:05:41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6429" autoAdjust="0"/>
  </p:normalViewPr>
  <p:slideViewPr>
    <p:cSldViewPr snapToObjects="1">
      <p:cViewPr>
        <p:scale>
          <a:sx n="125" d="100"/>
          <a:sy n="125" d="100"/>
        </p:scale>
        <p:origin x="990" y="30"/>
      </p:cViewPr>
      <p:guideLst>
        <p:guide orient="horz" pos="1508"/>
        <p:guide pos="1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170"/>
    </p:cViewPr>
  </p:sorterViewPr>
  <p:notesViewPr>
    <p:cSldViewPr snapToObjects="1">
      <p:cViewPr varScale="1">
        <p:scale>
          <a:sx n="73" d="100"/>
          <a:sy n="73" d="100"/>
        </p:scale>
        <p:origin x="2610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11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it Lin" userId="46956c06d22fab36" providerId="LiveId" clId="{804C0BD2-B8B5-456B-A7FE-0B50BA003B75}"/>
    <pc:docChg chg="custSel addSld delSld modSld delMainMaster">
      <pc:chgData name="Ranit Lin" userId="46956c06d22fab36" providerId="LiveId" clId="{804C0BD2-B8B5-456B-A7FE-0B50BA003B75}" dt="2020-04-29T22:05:41.108" v="884"/>
      <pc:docMkLst>
        <pc:docMk/>
      </pc:docMkLst>
      <pc:sldChg chg="addSp delSp modSp del mod">
        <pc:chgData name="Ranit Lin" userId="46956c06d22fab36" providerId="LiveId" clId="{804C0BD2-B8B5-456B-A7FE-0B50BA003B75}" dt="2020-04-29T20:48:25.737" v="114" actId="47"/>
        <pc:sldMkLst>
          <pc:docMk/>
          <pc:sldMk cId="3464226384" sldId="269"/>
        </pc:sldMkLst>
        <pc:spChg chg="del mod">
          <ac:chgData name="Ranit Lin" userId="46956c06d22fab36" providerId="LiveId" clId="{804C0BD2-B8B5-456B-A7FE-0B50BA003B75}" dt="2020-04-29T20:47:59.839" v="107" actId="21"/>
          <ac:spMkLst>
            <pc:docMk/>
            <pc:sldMk cId="3464226384" sldId="269"/>
            <ac:spMk id="2" creationId="{00000000-0000-0000-0000-000000000000}"/>
          </ac:spMkLst>
        </pc:spChg>
        <pc:spChg chg="add mod">
          <ac:chgData name="Ranit Lin" userId="46956c06d22fab36" providerId="LiveId" clId="{804C0BD2-B8B5-456B-A7FE-0B50BA003B75}" dt="2020-04-29T20:47:59.839" v="107" actId="21"/>
          <ac:spMkLst>
            <pc:docMk/>
            <pc:sldMk cId="3464226384" sldId="269"/>
            <ac:spMk id="4" creationId="{2144CD51-1A46-4DED-9467-0FBCFCFA4CE1}"/>
          </ac:spMkLst>
        </pc:spChg>
        <pc:spChg chg="add mod">
          <ac:chgData name="Ranit Lin" userId="46956c06d22fab36" providerId="LiveId" clId="{804C0BD2-B8B5-456B-A7FE-0B50BA003B75}" dt="2020-04-29T20:47:59.839" v="107" actId="21"/>
          <ac:spMkLst>
            <pc:docMk/>
            <pc:sldMk cId="3464226384" sldId="269"/>
            <ac:spMk id="7" creationId="{15BD2547-6D81-4E0C-A23E-8AE4EE4AB3D8}"/>
          </ac:spMkLst>
        </pc:spChg>
        <pc:picChg chg="del mod">
          <ac:chgData name="Ranit Lin" userId="46956c06d22fab36" providerId="LiveId" clId="{804C0BD2-B8B5-456B-A7FE-0B50BA003B75}" dt="2020-04-29T20:47:59.839" v="107" actId="21"/>
          <ac:picMkLst>
            <pc:docMk/>
            <pc:sldMk cId="3464226384" sldId="269"/>
            <ac:picMk id="6" creationId="{00000000-0000-0000-0000-000000000000}"/>
          </ac:picMkLst>
        </pc:picChg>
      </pc:sldChg>
      <pc:sldChg chg="addSp delSp modSp del mod">
        <pc:chgData name="Ranit Lin" userId="46956c06d22fab36" providerId="LiveId" clId="{804C0BD2-B8B5-456B-A7FE-0B50BA003B75}" dt="2020-04-29T20:48:22.769" v="112" actId="47"/>
        <pc:sldMkLst>
          <pc:docMk/>
          <pc:sldMk cId="1714818081" sldId="280"/>
        </pc:sldMkLst>
        <pc:spChg chg="del mod">
          <ac:chgData name="Ranit Lin" userId="46956c06d22fab36" providerId="LiveId" clId="{804C0BD2-B8B5-456B-A7FE-0B50BA003B75}" dt="2020-04-29T20:47:08.547" v="101" actId="21"/>
          <ac:spMkLst>
            <pc:docMk/>
            <pc:sldMk cId="1714818081" sldId="280"/>
            <ac:spMk id="2" creationId="{00000000-0000-0000-0000-000000000000}"/>
          </ac:spMkLst>
        </pc:spChg>
        <pc:spChg chg="add mod">
          <ac:chgData name="Ranit Lin" userId="46956c06d22fab36" providerId="LiveId" clId="{804C0BD2-B8B5-456B-A7FE-0B50BA003B75}" dt="2020-04-29T20:47:08.547" v="101" actId="21"/>
          <ac:spMkLst>
            <pc:docMk/>
            <pc:sldMk cId="1714818081" sldId="280"/>
            <ac:spMk id="4" creationId="{35A6A703-A715-435D-BF3E-297C0121C08C}"/>
          </ac:spMkLst>
        </pc:spChg>
        <pc:spChg chg="add mod">
          <ac:chgData name="Ranit Lin" userId="46956c06d22fab36" providerId="LiveId" clId="{804C0BD2-B8B5-456B-A7FE-0B50BA003B75}" dt="2020-04-29T20:47:08.547" v="101" actId="21"/>
          <ac:spMkLst>
            <pc:docMk/>
            <pc:sldMk cId="1714818081" sldId="280"/>
            <ac:spMk id="6" creationId="{155B9051-636B-4C56-8259-1748D165471A}"/>
          </ac:spMkLst>
        </pc:spChg>
        <pc:picChg chg="del">
          <ac:chgData name="Ranit Lin" userId="46956c06d22fab36" providerId="LiveId" clId="{804C0BD2-B8B5-456B-A7FE-0B50BA003B75}" dt="2020-04-29T20:47:08.547" v="101" actId="21"/>
          <ac:picMkLst>
            <pc:docMk/>
            <pc:sldMk cId="1714818081" sldId="280"/>
            <ac:picMk id="7" creationId="{00000000-0000-0000-0000-000000000000}"/>
          </ac:picMkLst>
        </pc:picChg>
      </pc:sldChg>
      <pc:sldChg chg="addSp delSp modSp del mod">
        <pc:chgData name="Ranit Lin" userId="46956c06d22fab36" providerId="LiveId" clId="{804C0BD2-B8B5-456B-A7FE-0B50BA003B75}" dt="2020-04-29T20:46:58.690" v="100" actId="47"/>
        <pc:sldMkLst>
          <pc:docMk/>
          <pc:sldMk cId="927377587" sldId="281"/>
        </pc:sldMkLst>
        <pc:spChg chg="del mod">
          <ac:chgData name="Ranit Lin" userId="46956c06d22fab36" providerId="LiveId" clId="{804C0BD2-B8B5-456B-A7FE-0B50BA003B75}" dt="2020-04-29T20:46:39.088" v="98" actId="21"/>
          <ac:spMkLst>
            <pc:docMk/>
            <pc:sldMk cId="927377587" sldId="281"/>
            <ac:spMk id="2" creationId="{00000000-0000-0000-0000-000000000000}"/>
          </ac:spMkLst>
        </pc:spChg>
        <pc:spChg chg="add mod">
          <ac:chgData name="Ranit Lin" userId="46956c06d22fab36" providerId="LiveId" clId="{804C0BD2-B8B5-456B-A7FE-0B50BA003B75}" dt="2020-04-29T20:46:39.088" v="98" actId="21"/>
          <ac:spMkLst>
            <pc:docMk/>
            <pc:sldMk cId="927377587" sldId="281"/>
            <ac:spMk id="4" creationId="{E37745B2-CDED-4AF9-9ADA-D2D468599E1B}"/>
          </ac:spMkLst>
        </pc:spChg>
        <pc:spChg chg="add mod">
          <ac:chgData name="Ranit Lin" userId="46956c06d22fab36" providerId="LiveId" clId="{804C0BD2-B8B5-456B-A7FE-0B50BA003B75}" dt="2020-04-29T20:46:39.088" v="98" actId="21"/>
          <ac:spMkLst>
            <pc:docMk/>
            <pc:sldMk cId="927377587" sldId="281"/>
            <ac:spMk id="6" creationId="{05DCDA3B-9CB7-4990-9091-709FD834D262}"/>
          </ac:spMkLst>
        </pc:spChg>
        <pc:picChg chg="del">
          <ac:chgData name="Ranit Lin" userId="46956c06d22fab36" providerId="LiveId" clId="{804C0BD2-B8B5-456B-A7FE-0B50BA003B75}" dt="2020-04-29T20:46:39.088" v="98" actId="21"/>
          <ac:picMkLst>
            <pc:docMk/>
            <pc:sldMk cId="927377587" sldId="281"/>
            <ac:picMk id="8" creationId="{00000000-0000-0000-0000-000000000000}"/>
          </ac:picMkLst>
        </pc:picChg>
      </pc:sldChg>
      <pc:sldChg chg="addSp delSp modSp del mod">
        <pc:chgData name="Ranit Lin" userId="46956c06d22fab36" providerId="LiveId" clId="{804C0BD2-B8B5-456B-A7FE-0B50BA003B75}" dt="2020-04-29T20:48:24.534" v="113" actId="47"/>
        <pc:sldMkLst>
          <pc:docMk/>
          <pc:sldMk cId="4154011825" sldId="282"/>
        </pc:sldMkLst>
        <pc:spChg chg="del mod">
          <ac:chgData name="Ranit Lin" userId="46956c06d22fab36" providerId="LiveId" clId="{804C0BD2-B8B5-456B-A7FE-0B50BA003B75}" dt="2020-04-29T20:47:32.809" v="105" actId="21"/>
          <ac:spMkLst>
            <pc:docMk/>
            <pc:sldMk cId="4154011825" sldId="282"/>
            <ac:spMk id="4" creationId="{00000000-0000-0000-0000-000000000000}"/>
          </ac:spMkLst>
        </pc:spChg>
        <pc:spChg chg="add mod">
          <ac:chgData name="Ranit Lin" userId="46956c06d22fab36" providerId="LiveId" clId="{804C0BD2-B8B5-456B-A7FE-0B50BA003B75}" dt="2020-04-29T20:47:32.809" v="105" actId="21"/>
          <ac:spMkLst>
            <pc:docMk/>
            <pc:sldMk cId="4154011825" sldId="282"/>
            <ac:spMk id="5" creationId="{A06A9F90-159C-4EB7-B8B2-FF5A71561D54}"/>
          </ac:spMkLst>
        </pc:spChg>
        <pc:picChg chg="del">
          <ac:chgData name="Ranit Lin" userId="46956c06d22fab36" providerId="LiveId" clId="{804C0BD2-B8B5-456B-A7FE-0B50BA003B75}" dt="2020-04-29T20:47:32.809" v="105" actId="21"/>
          <ac:picMkLst>
            <pc:docMk/>
            <pc:sldMk cId="4154011825" sldId="282"/>
            <ac:picMk id="2" creationId="{00000000-0000-0000-0000-000000000000}"/>
          </ac:picMkLst>
        </pc:picChg>
      </pc:sldChg>
      <pc:sldChg chg="modSp mod">
        <pc:chgData name="Ranit Lin" userId="46956c06d22fab36" providerId="LiveId" clId="{804C0BD2-B8B5-456B-A7FE-0B50BA003B75}" dt="2020-04-29T20:15:19.239" v="58" actId="20577"/>
        <pc:sldMkLst>
          <pc:docMk/>
          <pc:sldMk cId="2560229072" sldId="1470"/>
        </pc:sldMkLst>
        <pc:spChg chg="mod">
          <ac:chgData name="Ranit Lin" userId="46956c06d22fab36" providerId="LiveId" clId="{804C0BD2-B8B5-456B-A7FE-0B50BA003B75}" dt="2020-04-29T20:14:56.397" v="48" actId="6549"/>
          <ac:spMkLst>
            <pc:docMk/>
            <pc:sldMk cId="2560229072" sldId="1470"/>
            <ac:spMk id="12" creationId="{00000000-0000-0000-0000-000000000000}"/>
          </ac:spMkLst>
        </pc:spChg>
        <pc:spChg chg="mod">
          <ac:chgData name="Ranit Lin" userId="46956c06d22fab36" providerId="LiveId" clId="{804C0BD2-B8B5-456B-A7FE-0B50BA003B75}" dt="2020-04-29T20:15:19.239" v="58" actId="20577"/>
          <ac:spMkLst>
            <pc:docMk/>
            <pc:sldMk cId="2560229072" sldId="1470"/>
            <ac:spMk id="13" creationId="{00000000-0000-0000-0000-000000000000}"/>
          </ac:spMkLst>
        </pc:spChg>
      </pc:sldChg>
      <pc:sldChg chg="modSp mod">
        <pc:chgData name="Ranit Lin" userId="46956c06d22fab36" providerId="LiveId" clId="{804C0BD2-B8B5-456B-A7FE-0B50BA003B75}" dt="2020-04-29T21:46:15.890" v="656"/>
        <pc:sldMkLst>
          <pc:docMk/>
          <pc:sldMk cId="2677861476" sldId="1472"/>
        </pc:sldMkLst>
        <pc:spChg chg="mod">
          <ac:chgData name="Ranit Lin" userId="46956c06d22fab36" providerId="LiveId" clId="{804C0BD2-B8B5-456B-A7FE-0B50BA003B75}" dt="2020-04-29T20:55:12.981" v="126" actId="1076"/>
          <ac:spMkLst>
            <pc:docMk/>
            <pc:sldMk cId="2677861476" sldId="1472"/>
            <ac:spMk id="3" creationId="{00000000-0000-0000-0000-000000000000}"/>
          </ac:spMkLst>
        </pc:spChg>
        <pc:spChg chg="mod">
          <ac:chgData name="Ranit Lin" userId="46956c06d22fab36" providerId="LiveId" clId="{804C0BD2-B8B5-456B-A7FE-0B50BA003B75}" dt="2020-04-29T21:46:15.890" v="656"/>
          <ac:spMkLst>
            <pc:docMk/>
            <pc:sldMk cId="2677861476" sldId="1472"/>
            <ac:spMk id="5" creationId="{00000000-0000-0000-0000-000000000000}"/>
          </ac:spMkLst>
        </pc:spChg>
      </pc:sldChg>
      <pc:sldChg chg="delSp modSp mod">
        <pc:chgData name="Ranit Lin" userId="46956c06d22fab36" providerId="LiveId" clId="{804C0BD2-B8B5-456B-A7FE-0B50BA003B75}" dt="2020-04-29T21:58:39.379" v="831" actId="207"/>
        <pc:sldMkLst>
          <pc:docMk/>
          <pc:sldMk cId="1617261189" sldId="1473"/>
        </pc:sldMkLst>
        <pc:spChg chg="mod">
          <ac:chgData name="Ranit Lin" userId="46956c06d22fab36" providerId="LiveId" clId="{804C0BD2-B8B5-456B-A7FE-0B50BA003B75}" dt="2020-04-29T21:58:39.379" v="831" actId="207"/>
          <ac:spMkLst>
            <pc:docMk/>
            <pc:sldMk cId="1617261189" sldId="1473"/>
            <ac:spMk id="10" creationId="{00000000-0000-0000-0000-000000000000}"/>
          </ac:spMkLst>
        </pc:spChg>
        <pc:spChg chg="del">
          <ac:chgData name="Ranit Lin" userId="46956c06d22fab36" providerId="LiveId" clId="{804C0BD2-B8B5-456B-A7FE-0B50BA003B75}" dt="2020-04-29T20:38:03.753" v="84" actId="478"/>
          <ac:spMkLst>
            <pc:docMk/>
            <pc:sldMk cId="1617261189" sldId="1473"/>
            <ac:spMk id="39" creationId="{00000000-0000-0000-0000-000000000000}"/>
          </ac:spMkLst>
        </pc:spChg>
        <pc:grpChg chg="del">
          <ac:chgData name="Ranit Lin" userId="46956c06d22fab36" providerId="LiveId" clId="{804C0BD2-B8B5-456B-A7FE-0B50BA003B75}" dt="2020-04-29T20:38:05.262" v="85" actId="478"/>
          <ac:grpSpMkLst>
            <pc:docMk/>
            <pc:sldMk cId="1617261189" sldId="1473"/>
            <ac:grpSpMk id="12" creationId="{00000000-0000-0000-0000-000000000000}"/>
          </ac:grpSpMkLst>
        </pc:grpChg>
        <pc:grpChg chg="del">
          <ac:chgData name="Ranit Lin" userId="46956c06d22fab36" providerId="LiveId" clId="{804C0BD2-B8B5-456B-A7FE-0B50BA003B75}" dt="2020-04-29T20:38:10.507" v="86" actId="478"/>
          <ac:grpSpMkLst>
            <pc:docMk/>
            <pc:sldMk cId="1617261189" sldId="1473"/>
            <ac:grpSpMk id="33" creationId="{00000000-0000-0000-0000-000000000000}"/>
          </ac:grpSpMkLst>
        </pc:grpChg>
        <pc:picChg chg="del">
          <ac:chgData name="Ranit Lin" userId="46956c06d22fab36" providerId="LiveId" clId="{804C0BD2-B8B5-456B-A7FE-0B50BA003B75}" dt="2020-04-29T20:31:35.872" v="59" actId="478"/>
          <ac:picMkLst>
            <pc:docMk/>
            <pc:sldMk cId="1617261189" sldId="1473"/>
            <ac:picMk id="11" creationId="{00000000-0000-0000-0000-000000000000}"/>
          </ac:picMkLst>
        </pc:picChg>
      </pc:sldChg>
      <pc:sldChg chg="delSp mod">
        <pc:chgData name="Ranit Lin" userId="46956c06d22fab36" providerId="LiveId" clId="{804C0BD2-B8B5-456B-A7FE-0B50BA003B75}" dt="2020-04-29T21:02:54.236" v="148" actId="478"/>
        <pc:sldMkLst>
          <pc:docMk/>
          <pc:sldMk cId="2892794002" sldId="1476"/>
        </pc:sldMkLst>
        <pc:graphicFrameChg chg="del">
          <ac:chgData name="Ranit Lin" userId="46956c06d22fab36" providerId="LiveId" clId="{804C0BD2-B8B5-456B-A7FE-0B50BA003B75}" dt="2020-04-29T21:02:54.236" v="148" actId="478"/>
          <ac:graphicFrameMkLst>
            <pc:docMk/>
            <pc:sldMk cId="2892794002" sldId="1476"/>
            <ac:graphicFrameMk id="11" creationId="{00000000-0000-0000-0000-000000000000}"/>
          </ac:graphicFrameMkLst>
        </pc:graphicFrameChg>
      </pc:sldChg>
      <pc:sldChg chg="delSp mod">
        <pc:chgData name="Ranit Lin" userId="46956c06d22fab36" providerId="LiveId" clId="{804C0BD2-B8B5-456B-A7FE-0B50BA003B75}" dt="2020-04-29T21:02:58.763" v="149" actId="478"/>
        <pc:sldMkLst>
          <pc:docMk/>
          <pc:sldMk cId="3173619829" sldId="1478"/>
        </pc:sldMkLst>
        <pc:grpChg chg="del">
          <ac:chgData name="Ranit Lin" userId="46956c06d22fab36" providerId="LiveId" clId="{804C0BD2-B8B5-456B-A7FE-0B50BA003B75}" dt="2020-04-29T21:02:58.763" v="149" actId="478"/>
          <ac:grpSpMkLst>
            <pc:docMk/>
            <pc:sldMk cId="3173619829" sldId="1478"/>
            <ac:grpSpMk id="11" creationId="{00000000-0000-0000-0000-000000000000}"/>
          </ac:grpSpMkLst>
        </pc:grpChg>
      </pc:sldChg>
      <pc:sldChg chg="delSp modSp mod">
        <pc:chgData name="Ranit Lin" userId="46956c06d22fab36" providerId="LiveId" clId="{804C0BD2-B8B5-456B-A7FE-0B50BA003B75}" dt="2020-04-29T21:03:16.372" v="157" actId="478"/>
        <pc:sldMkLst>
          <pc:docMk/>
          <pc:sldMk cId="53944903" sldId="1479"/>
        </pc:sldMkLst>
        <pc:spChg chg="del mod">
          <ac:chgData name="Ranit Lin" userId="46956c06d22fab36" providerId="LiveId" clId="{804C0BD2-B8B5-456B-A7FE-0B50BA003B75}" dt="2020-04-29T21:03:04.109" v="151" actId="478"/>
          <ac:spMkLst>
            <pc:docMk/>
            <pc:sldMk cId="53944903" sldId="1479"/>
            <ac:spMk id="11" creationId="{00000000-0000-0000-0000-000000000000}"/>
          </ac:spMkLst>
        </pc:spChg>
        <pc:spChg chg="del">
          <ac:chgData name="Ranit Lin" userId="46956c06d22fab36" providerId="LiveId" clId="{804C0BD2-B8B5-456B-A7FE-0B50BA003B75}" dt="2020-04-29T21:03:14.919" v="156" actId="478"/>
          <ac:spMkLst>
            <pc:docMk/>
            <pc:sldMk cId="53944903" sldId="1479"/>
            <ac:spMk id="12" creationId="{00000000-0000-0000-0000-000000000000}"/>
          </ac:spMkLst>
        </pc:spChg>
        <pc:spChg chg="del">
          <ac:chgData name="Ranit Lin" userId="46956c06d22fab36" providerId="LiveId" clId="{804C0BD2-B8B5-456B-A7FE-0B50BA003B75}" dt="2020-04-29T21:03:12.482" v="155" actId="478"/>
          <ac:spMkLst>
            <pc:docMk/>
            <pc:sldMk cId="53944903" sldId="1479"/>
            <ac:spMk id="14" creationId="{00000000-0000-0000-0000-000000000000}"/>
          </ac:spMkLst>
        </pc:spChg>
        <pc:spChg chg="del">
          <ac:chgData name="Ranit Lin" userId="46956c06d22fab36" providerId="LiveId" clId="{804C0BD2-B8B5-456B-A7FE-0B50BA003B75}" dt="2020-04-29T21:03:10.326" v="154" actId="478"/>
          <ac:spMkLst>
            <pc:docMk/>
            <pc:sldMk cId="53944903" sldId="1479"/>
            <ac:spMk id="15" creationId="{00000000-0000-0000-0000-000000000000}"/>
          </ac:spMkLst>
        </pc:spChg>
        <pc:spChg chg="del">
          <ac:chgData name="Ranit Lin" userId="46956c06d22fab36" providerId="LiveId" clId="{804C0BD2-B8B5-456B-A7FE-0B50BA003B75}" dt="2020-04-29T21:03:09.233" v="153" actId="478"/>
          <ac:spMkLst>
            <pc:docMk/>
            <pc:sldMk cId="53944903" sldId="1479"/>
            <ac:spMk id="16" creationId="{00000000-0000-0000-0000-000000000000}"/>
          </ac:spMkLst>
        </pc:spChg>
        <pc:graphicFrameChg chg="del">
          <ac:chgData name="Ranit Lin" userId="46956c06d22fab36" providerId="LiveId" clId="{804C0BD2-B8B5-456B-A7FE-0B50BA003B75}" dt="2020-04-29T21:03:07.327" v="152" actId="478"/>
          <ac:graphicFrameMkLst>
            <pc:docMk/>
            <pc:sldMk cId="53944903" sldId="1479"/>
            <ac:graphicFrameMk id="17" creationId="{00000000-0000-0000-0000-000000000000}"/>
          </ac:graphicFrameMkLst>
        </pc:graphicFrameChg>
        <pc:cxnChg chg="del">
          <ac:chgData name="Ranit Lin" userId="46956c06d22fab36" providerId="LiveId" clId="{804C0BD2-B8B5-456B-A7FE-0B50BA003B75}" dt="2020-04-29T21:03:16.372" v="157" actId="478"/>
          <ac:cxnSpMkLst>
            <pc:docMk/>
            <pc:sldMk cId="53944903" sldId="1479"/>
            <ac:cxnSpMk id="13" creationId="{00000000-0000-0000-0000-000000000000}"/>
          </ac:cxnSpMkLst>
        </pc:cxnChg>
      </pc:sldChg>
      <pc:sldChg chg="addSp modSp new mod">
        <pc:chgData name="Ranit Lin" userId="46956c06d22fab36" providerId="LiveId" clId="{804C0BD2-B8B5-456B-A7FE-0B50BA003B75}" dt="2020-04-29T20:49:20.840" v="117" actId="1076"/>
        <pc:sldMkLst>
          <pc:docMk/>
          <pc:sldMk cId="2034447912" sldId="1500"/>
        </pc:sldMkLst>
        <pc:spChg chg="add mod">
          <ac:chgData name="Ranit Lin" userId="46956c06d22fab36" providerId="LiveId" clId="{804C0BD2-B8B5-456B-A7FE-0B50BA003B75}" dt="2020-04-29T20:49:00.171" v="116" actId="14100"/>
          <ac:spMkLst>
            <pc:docMk/>
            <pc:sldMk cId="2034447912" sldId="1500"/>
            <ac:spMk id="3" creationId="{DDFD9E20-6796-4196-9657-6693C1D73B7F}"/>
          </ac:spMkLst>
        </pc:spChg>
        <pc:picChg chg="add mod">
          <ac:chgData name="Ranit Lin" userId="46956c06d22fab36" providerId="LiveId" clId="{804C0BD2-B8B5-456B-A7FE-0B50BA003B75}" dt="2020-04-29T20:49:20.840" v="117" actId="1076"/>
          <ac:picMkLst>
            <pc:docMk/>
            <pc:sldMk cId="2034447912" sldId="1500"/>
            <ac:picMk id="4" creationId="{B9B3E22B-5ABF-4899-B298-AD2EC41E3078}"/>
          </ac:picMkLst>
        </pc:picChg>
      </pc:sldChg>
      <pc:sldChg chg="addSp delSp modSp new mod">
        <pc:chgData name="Ranit Lin" userId="46956c06d22fab36" providerId="LiveId" clId="{804C0BD2-B8B5-456B-A7FE-0B50BA003B75}" dt="2020-04-29T22:04:20.398" v="844" actId="11529"/>
        <pc:sldMkLst>
          <pc:docMk/>
          <pc:sldMk cId="4166840066" sldId="1501"/>
        </pc:sldMkLst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4" creationId="{3B6BE2D8-0A9C-42D0-9FE0-1962891070A4}"/>
          </ac:spMkLst>
        </pc:spChg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5" creationId="{686545BE-0B18-434F-AC8C-582C87934FE4}"/>
          </ac:spMkLst>
        </pc:spChg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6" creationId="{21700888-F068-4082-A35B-9726AC027E97}"/>
          </ac:spMkLst>
        </pc:spChg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7" creationId="{69776E34-47A3-4182-AA02-B8DA3E1CA658}"/>
          </ac:spMkLst>
        </pc:spChg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8" creationId="{4BB44DB4-F24A-4533-A909-4B9838A7F288}"/>
          </ac:spMkLst>
        </pc:spChg>
        <pc:spChg chg="add">
          <ac:chgData name="Ranit Lin" userId="46956c06d22fab36" providerId="LiveId" clId="{804C0BD2-B8B5-456B-A7FE-0B50BA003B75}" dt="2020-04-29T20:55:01.457" v="125"/>
          <ac:spMkLst>
            <pc:docMk/>
            <pc:sldMk cId="4166840066" sldId="1501"/>
            <ac:spMk id="9" creationId="{D3ECD938-6250-480B-8CE0-E7FF3F4883D8}"/>
          </ac:spMkLst>
        </pc:spChg>
        <pc:spChg chg="add del">
          <ac:chgData name="Ranit Lin" userId="46956c06d22fab36" providerId="LiveId" clId="{804C0BD2-B8B5-456B-A7FE-0B50BA003B75}" dt="2020-04-29T22:01:52.473" v="833" actId="478"/>
          <ac:spMkLst>
            <pc:docMk/>
            <pc:sldMk cId="4166840066" sldId="1501"/>
            <ac:spMk id="10" creationId="{5730D308-31D5-4AEC-817F-E23205F09627}"/>
          </ac:spMkLst>
        </pc:spChg>
        <pc:spChg chg="add del">
          <ac:chgData name="Ranit Lin" userId="46956c06d22fab36" providerId="LiveId" clId="{804C0BD2-B8B5-456B-A7FE-0B50BA003B75}" dt="2020-04-29T22:02:08.699" v="835" actId="478"/>
          <ac:spMkLst>
            <pc:docMk/>
            <pc:sldMk cId="4166840066" sldId="1501"/>
            <ac:spMk id="11" creationId="{849B4358-2DCD-4DE7-BFE9-5F5187DDC9C4}"/>
          </ac:spMkLst>
        </pc:spChg>
        <pc:spChg chg="add mod">
          <ac:chgData name="Ranit Lin" userId="46956c06d22fab36" providerId="LiveId" clId="{804C0BD2-B8B5-456B-A7FE-0B50BA003B75}" dt="2020-04-29T22:02:59.434" v="838" actId="208"/>
          <ac:spMkLst>
            <pc:docMk/>
            <pc:sldMk cId="4166840066" sldId="1501"/>
            <ac:spMk id="12" creationId="{3BE3001E-6F92-4972-8391-D6E0A42F1ABD}"/>
          </ac:spMkLst>
        </pc:spChg>
        <pc:spChg chg="add mod">
          <ac:chgData name="Ranit Lin" userId="46956c06d22fab36" providerId="LiveId" clId="{804C0BD2-B8B5-456B-A7FE-0B50BA003B75}" dt="2020-04-29T22:03:14.853" v="840" actId="1076"/>
          <ac:spMkLst>
            <pc:docMk/>
            <pc:sldMk cId="4166840066" sldId="1501"/>
            <ac:spMk id="13" creationId="{4B6094AD-C3C3-4648-9EAD-6BC853FE62FE}"/>
          </ac:spMkLst>
        </pc:spChg>
        <pc:spChg chg="add mod">
          <ac:chgData name="Ranit Lin" userId="46956c06d22fab36" providerId="LiveId" clId="{804C0BD2-B8B5-456B-A7FE-0B50BA003B75}" dt="2020-04-29T22:03:22.476" v="841" actId="571"/>
          <ac:spMkLst>
            <pc:docMk/>
            <pc:sldMk cId="4166840066" sldId="1501"/>
            <ac:spMk id="14" creationId="{F79FE4AC-E135-4F60-9387-E8EBA6BF4C4C}"/>
          </ac:spMkLst>
        </pc:spChg>
        <pc:spChg chg="add mod">
          <ac:chgData name="Ranit Lin" userId="46956c06d22fab36" providerId="LiveId" clId="{804C0BD2-B8B5-456B-A7FE-0B50BA003B75}" dt="2020-04-29T22:03:53.214" v="843" actId="1076"/>
          <ac:spMkLst>
            <pc:docMk/>
            <pc:sldMk cId="4166840066" sldId="1501"/>
            <ac:spMk id="15" creationId="{E6F530E9-766F-4DF7-A988-5DA69107DEDA}"/>
          </ac:spMkLst>
        </pc:spChg>
        <pc:spChg chg="add">
          <ac:chgData name="Ranit Lin" userId="46956c06d22fab36" providerId="LiveId" clId="{804C0BD2-B8B5-456B-A7FE-0B50BA003B75}" dt="2020-04-29T22:04:20.398" v="844" actId="11529"/>
          <ac:spMkLst>
            <pc:docMk/>
            <pc:sldMk cId="4166840066" sldId="1501"/>
            <ac:spMk id="16" creationId="{19219AC7-CA0E-4617-BE8C-B74EADCB2763}"/>
          </ac:spMkLst>
        </pc:spChg>
        <pc:picChg chg="add mod">
          <ac:chgData name="Ranit Lin" userId="46956c06d22fab36" providerId="LiveId" clId="{804C0BD2-B8B5-456B-A7FE-0B50BA003B75}" dt="2020-04-29T20:49:52.654" v="121" actId="1076"/>
          <ac:picMkLst>
            <pc:docMk/>
            <pc:sldMk cId="4166840066" sldId="1501"/>
            <ac:picMk id="3" creationId="{83D4DF50-C737-4E13-8820-905FD245CD59}"/>
          </ac:picMkLst>
        </pc:picChg>
      </pc:sldChg>
      <pc:sldChg chg="addSp modSp new mod">
        <pc:chgData name="Ranit Lin" userId="46956c06d22fab36" providerId="LiveId" clId="{804C0BD2-B8B5-456B-A7FE-0B50BA003B75}" dt="2020-04-29T20:50:10.738" v="124" actId="1076"/>
        <pc:sldMkLst>
          <pc:docMk/>
          <pc:sldMk cId="712007178" sldId="1502"/>
        </pc:sldMkLst>
        <pc:spChg chg="add mod">
          <ac:chgData name="Ranit Lin" userId="46956c06d22fab36" providerId="LiveId" clId="{804C0BD2-B8B5-456B-A7FE-0B50BA003B75}" dt="2020-04-29T20:50:10.738" v="124" actId="1076"/>
          <ac:spMkLst>
            <pc:docMk/>
            <pc:sldMk cId="712007178" sldId="1502"/>
            <ac:spMk id="4" creationId="{ECEDC48F-EAF3-4334-9967-413613828E94}"/>
          </ac:spMkLst>
        </pc:spChg>
        <pc:picChg chg="add mod">
          <ac:chgData name="Ranit Lin" userId="46956c06d22fab36" providerId="LiveId" clId="{804C0BD2-B8B5-456B-A7FE-0B50BA003B75}" dt="2020-04-29T20:50:07.383" v="123" actId="1076"/>
          <ac:picMkLst>
            <pc:docMk/>
            <pc:sldMk cId="712007178" sldId="1502"/>
            <ac:picMk id="3" creationId="{BA005181-905B-4877-9318-7DF18C32376E}"/>
          </ac:picMkLst>
        </pc:picChg>
      </pc:sldChg>
      <pc:sldChg chg="addSp modSp new mod">
        <pc:chgData name="Ranit Lin" userId="46956c06d22fab36" providerId="LiveId" clId="{804C0BD2-B8B5-456B-A7FE-0B50BA003B75}" dt="2020-04-29T20:48:15.627" v="111" actId="1076"/>
        <pc:sldMkLst>
          <pc:docMk/>
          <pc:sldMk cId="2602501082" sldId="1503"/>
        </pc:sldMkLst>
        <pc:spChg chg="add mod">
          <ac:chgData name="Ranit Lin" userId="46956c06d22fab36" providerId="LiveId" clId="{804C0BD2-B8B5-456B-A7FE-0B50BA003B75}" dt="2020-04-29T20:48:15.627" v="111" actId="1076"/>
          <ac:spMkLst>
            <pc:docMk/>
            <pc:sldMk cId="2602501082" sldId="1503"/>
            <ac:spMk id="3" creationId="{C0E891C2-7FC3-4141-A729-57CC13B5C666}"/>
          </ac:spMkLst>
        </pc:spChg>
        <pc:picChg chg="add mod">
          <ac:chgData name="Ranit Lin" userId="46956c06d22fab36" providerId="LiveId" clId="{804C0BD2-B8B5-456B-A7FE-0B50BA003B75}" dt="2020-04-29T20:48:10.098" v="110" actId="1076"/>
          <ac:picMkLst>
            <pc:docMk/>
            <pc:sldMk cId="2602501082" sldId="1503"/>
            <ac:picMk id="4" creationId="{65C79F99-EF67-4221-BBC9-BCD2463D7676}"/>
          </ac:picMkLst>
        </pc:picChg>
      </pc:sldChg>
      <pc:sldChg chg="new del">
        <pc:chgData name="Ranit Lin" userId="46956c06d22fab36" providerId="LiveId" clId="{804C0BD2-B8B5-456B-A7FE-0B50BA003B75}" dt="2020-04-29T20:56:32.671" v="128" actId="47"/>
        <pc:sldMkLst>
          <pc:docMk/>
          <pc:sldMk cId="820369147" sldId="1504"/>
        </pc:sldMkLst>
      </pc:sldChg>
      <pc:sldChg chg="modSp add mod">
        <pc:chgData name="Ranit Lin" userId="46956c06d22fab36" providerId="LiveId" clId="{804C0BD2-B8B5-456B-A7FE-0B50BA003B75}" dt="2020-04-29T22:05:41.108" v="884"/>
        <pc:sldMkLst>
          <pc:docMk/>
          <pc:sldMk cId="3206816692" sldId="1504"/>
        </pc:sldMkLst>
        <pc:spChg chg="mod">
          <ac:chgData name="Ranit Lin" userId="46956c06d22fab36" providerId="LiveId" clId="{804C0BD2-B8B5-456B-A7FE-0B50BA003B75}" dt="2020-04-29T22:05:41.108" v="884"/>
          <ac:spMkLst>
            <pc:docMk/>
            <pc:sldMk cId="3206816692" sldId="1504"/>
            <ac:spMk id="10" creationId="{00000000-0000-0000-0000-000000000000}"/>
          </ac:spMkLst>
        </pc:spChg>
      </pc:sldChg>
      <pc:sldMasterChg chg="del delSldLayout">
        <pc:chgData name="Ranit Lin" userId="46956c06d22fab36" providerId="LiveId" clId="{804C0BD2-B8B5-456B-A7FE-0B50BA003B75}" dt="2020-04-29T20:48:25.737" v="114" actId="47"/>
        <pc:sldMasterMkLst>
          <pc:docMk/>
          <pc:sldMasterMk cId="1408010542" sldId="2147484013"/>
        </pc:sldMasterMkLst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2866615723" sldId="2147484014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2309268476" sldId="2147484015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3741162081" sldId="2147484016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3422892127" sldId="2147484017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1422721588" sldId="2147484018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4281643794" sldId="2147484019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3751677438" sldId="2147484020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3098803362" sldId="2147484021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2942558104" sldId="2147484022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807160046" sldId="2147484023"/>
          </pc:sldLayoutMkLst>
        </pc:sldLayoutChg>
        <pc:sldLayoutChg chg="del">
          <pc:chgData name="Ranit Lin" userId="46956c06d22fab36" providerId="LiveId" clId="{804C0BD2-B8B5-456B-A7FE-0B50BA003B75}" dt="2020-04-29T20:48:25.737" v="114" actId="47"/>
          <pc:sldLayoutMkLst>
            <pc:docMk/>
            <pc:sldMasterMk cId="1408010542" sldId="2147484013"/>
            <pc:sldLayoutMk cId="2902263964" sldId="214748402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7B197-AB00-48B3-829D-378C8F5CC3E7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F70932A6-F013-4327-9C9B-9C7597DD35B2}">
      <dgm:prSet phldrT="[文字]" custT="1"/>
      <dgm:spPr/>
      <dgm:t>
        <a:bodyPr/>
        <a:lstStyle/>
        <a:p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改善前</a:t>
          </a:r>
          <a:endParaRPr lang="zh-TW" altLang="en-US" sz="1800" b="1" dirty="0"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C13C12EF-D187-469E-B29D-758366E90FB7}" type="parTrans" cxnId="{01C316E2-CB2E-44BE-BB49-EF1E987ABB41}">
      <dgm:prSet/>
      <dgm:spPr/>
      <dgm:t>
        <a:bodyPr/>
        <a:lstStyle/>
        <a:p>
          <a:endParaRPr lang="zh-TW" altLang="en-US"/>
        </a:p>
      </dgm:t>
    </dgm:pt>
    <dgm:pt modelId="{356969A0-A1B6-45CD-9C1E-D82C3DB0D869}" type="sibTrans" cxnId="{01C316E2-CB2E-44BE-BB49-EF1E987ABB41}">
      <dgm:prSet/>
      <dgm:spPr/>
      <dgm:t>
        <a:bodyPr/>
        <a:lstStyle/>
        <a:p>
          <a:endParaRPr lang="zh-TW" altLang="en-US"/>
        </a:p>
      </dgm:t>
    </dgm:pt>
    <dgm:pt modelId="{CF45ECA8-1FD5-40B5-869F-E7D945862011}">
      <dgm:prSet phldrT="[文字]" custT="1"/>
      <dgm:spPr/>
      <dgm:t>
        <a:bodyPr lIns="72000" rIns="72000"/>
        <a:lstStyle/>
        <a:p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反覆開啟</a:t>
          </a:r>
          <a:r>
            <a:rPr lang="en-US" altLang="zh-TW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SAP2000</a:t>
          </a:r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匯入出結構模型</a:t>
          </a:r>
          <a:endParaRPr lang="zh-TW" altLang="en-US" sz="1800" dirty="0"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E9B4CAA4-9DA8-4BAE-8F38-CCFDC0F4E910}" type="parTrans" cxnId="{EA302E1A-89C8-40E3-8950-9179FC7845DF}">
      <dgm:prSet/>
      <dgm:spPr/>
      <dgm:t>
        <a:bodyPr/>
        <a:lstStyle/>
        <a:p>
          <a:endParaRPr lang="zh-TW" altLang="en-US"/>
        </a:p>
      </dgm:t>
    </dgm:pt>
    <dgm:pt modelId="{F0F6C6F9-BCAB-49CA-967B-B73E2D105FAA}" type="sibTrans" cxnId="{EA302E1A-89C8-40E3-8950-9179FC7845DF}">
      <dgm:prSet/>
      <dgm:spPr/>
      <dgm:t>
        <a:bodyPr/>
        <a:lstStyle/>
        <a:p>
          <a:endParaRPr lang="zh-TW" altLang="en-US"/>
        </a:p>
      </dgm:t>
    </dgm:pt>
    <dgm:pt modelId="{5FFA3054-8D9A-40C9-87E0-952D51287E08}">
      <dgm:prSet phldrT="[文字]" custT="1"/>
      <dgm:spPr/>
      <dgm:t>
        <a:bodyPr/>
        <a:lstStyle/>
        <a:p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每次分析</a:t>
          </a:r>
          <a:r>
            <a:rPr lang="zh-TW" altLang="en-US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耗時</a:t>
          </a:r>
          <a:r>
            <a:rPr lang="en-US" altLang="zh-TW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2~5</a:t>
          </a:r>
          <a:r>
            <a:rPr lang="zh-TW" altLang="en-US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 </a:t>
          </a:r>
          <a:r>
            <a:rPr lang="en-US" altLang="zh-TW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min</a:t>
          </a:r>
          <a:endParaRPr lang="zh-TW" altLang="en-US" sz="1800" dirty="0">
            <a:solidFill>
              <a:srgbClr val="FF0000"/>
            </a:solidFill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1EE46E7C-7610-45FB-968D-1876CB818E29}" type="parTrans" cxnId="{4440EE8A-8288-4264-9260-666337996E5A}">
      <dgm:prSet/>
      <dgm:spPr/>
      <dgm:t>
        <a:bodyPr/>
        <a:lstStyle/>
        <a:p>
          <a:endParaRPr lang="zh-TW" altLang="en-US"/>
        </a:p>
      </dgm:t>
    </dgm:pt>
    <dgm:pt modelId="{41E927CE-AEBB-45AF-8B6E-49C6A006EA5F}" type="sibTrans" cxnId="{4440EE8A-8288-4264-9260-666337996E5A}">
      <dgm:prSet/>
      <dgm:spPr/>
      <dgm:t>
        <a:bodyPr/>
        <a:lstStyle/>
        <a:p>
          <a:endParaRPr lang="zh-TW" altLang="en-US"/>
        </a:p>
      </dgm:t>
    </dgm:pt>
    <dgm:pt modelId="{9AFB9116-6900-4B7E-8BF3-AA48AED81595}">
      <dgm:prSet phldrT="[文字]" custT="1"/>
      <dgm:spPr/>
      <dgm:t>
        <a:bodyPr/>
        <a:lstStyle/>
        <a:p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優化後</a:t>
          </a:r>
          <a:endParaRPr lang="zh-TW" altLang="en-US" sz="1800" dirty="0"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888BDF58-DDE8-4ACE-8EA2-6A611814FBFA}" type="parTrans" cxnId="{570E6F9A-3B1A-468C-9BCD-89A6DF2468E0}">
      <dgm:prSet/>
      <dgm:spPr/>
      <dgm:t>
        <a:bodyPr/>
        <a:lstStyle/>
        <a:p>
          <a:endParaRPr lang="zh-TW" altLang="en-US"/>
        </a:p>
      </dgm:t>
    </dgm:pt>
    <dgm:pt modelId="{1930A68F-4CBB-4387-A758-3A2B8A7467BF}" type="sibTrans" cxnId="{570E6F9A-3B1A-468C-9BCD-89A6DF2468E0}">
      <dgm:prSet/>
      <dgm:spPr/>
      <dgm:t>
        <a:bodyPr/>
        <a:lstStyle/>
        <a:p>
          <a:endParaRPr lang="zh-TW" altLang="en-US"/>
        </a:p>
      </dgm:t>
    </dgm:pt>
    <dgm:pt modelId="{A6424EDA-F6A5-4BBC-B8FC-7C0C41887D49}">
      <dgm:prSet phldrT="[文字]" custT="1"/>
      <dgm:spPr/>
      <dgm:t>
        <a:bodyPr/>
        <a:lstStyle/>
        <a:p>
          <a:r>
            <a:rPr lang="zh-TW" altLang="en-US" sz="1800" b="1" dirty="0" smtClean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於</a:t>
          </a:r>
          <a:r>
            <a:rPr lang="en-US" altLang="zh-TW" sz="1800" b="1" dirty="0" smtClean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SAP2000</a:t>
          </a:r>
          <a:r>
            <a:rPr lang="zh-TW" altLang="en-US" sz="1800" b="1" dirty="0" smtClean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視窗環境直接替換桿件</a:t>
          </a:r>
          <a:endParaRPr lang="zh-TW" altLang="en-US" sz="1800" dirty="0">
            <a:solidFill>
              <a:srgbClr val="0000FF"/>
            </a:solidFill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4581C246-EDD5-4D0B-8B45-5A69457157E0}" type="parTrans" cxnId="{DA56C9EE-A8AE-4795-8663-79754344702D}">
      <dgm:prSet/>
      <dgm:spPr/>
      <dgm:t>
        <a:bodyPr/>
        <a:lstStyle/>
        <a:p>
          <a:endParaRPr lang="zh-TW" altLang="en-US"/>
        </a:p>
      </dgm:t>
    </dgm:pt>
    <dgm:pt modelId="{140A7C97-25AB-4E3F-A0E6-453E06844BD5}" type="sibTrans" cxnId="{DA56C9EE-A8AE-4795-8663-79754344702D}">
      <dgm:prSet/>
      <dgm:spPr/>
      <dgm:t>
        <a:bodyPr/>
        <a:lstStyle/>
        <a:p>
          <a:endParaRPr lang="zh-TW" altLang="en-US"/>
        </a:p>
      </dgm:t>
    </dgm:pt>
    <dgm:pt modelId="{0C8FAC1A-6366-4D4E-8AC7-EE8EEDF86792}">
      <dgm:prSet phldrT="[文字]" custT="1"/>
      <dgm:spPr/>
      <dgm:t>
        <a:bodyPr/>
        <a:lstStyle/>
        <a:p>
          <a:r>
            <a:rPr lang="zh-TW" altLang="en-US" sz="18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每次分析</a:t>
          </a:r>
          <a:r>
            <a:rPr lang="zh-TW" altLang="en-US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僅需約</a:t>
          </a:r>
          <a:r>
            <a:rPr lang="en-US" altLang="zh-TW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6</a:t>
          </a:r>
          <a:r>
            <a:rPr lang="zh-TW" altLang="en-US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 </a:t>
          </a:r>
          <a:r>
            <a:rPr lang="en-US" altLang="zh-TW" sz="18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rPr>
            <a:t>sec.</a:t>
          </a:r>
          <a:endParaRPr lang="zh-TW" altLang="en-US" sz="1800" dirty="0">
            <a:solidFill>
              <a:srgbClr val="FF0000"/>
            </a:solidFill>
            <a:latin typeface="FCFC-標楷體+Times New Roman" panose="03000503000000000000" pitchFamily="66" charset="-120"/>
            <a:ea typeface="FCFC-標楷體+Times New Roman" panose="03000503000000000000" pitchFamily="66" charset="-120"/>
          </a:endParaRPr>
        </a:p>
      </dgm:t>
    </dgm:pt>
    <dgm:pt modelId="{BF11F7F6-A94C-4CD7-AA09-E2F1A970DEE3}" type="parTrans" cxnId="{CBE100DA-2600-4BCD-BD47-7C46F84E0169}">
      <dgm:prSet/>
      <dgm:spPr/>
      <dgm:t>
        <a:bodyPr/>
        <a:lstStyle/>
        <a:p>
          <a:endParaRPr lang="zh-TW" altLang="en-US"/>
        </a:p>
      </dgm:t>
    </dgm:pt>
    <dgm:pt modelId="{0C9CA56E-8416-4EE7-ADA2-0EC90D2547C5}" type="sibTrans" cxnId="{CBE100DA-2600-4BCD-BD47-7C46F84E0169}">
      <dgm:prSet/>
      <dgm:spPr/>
      <dgm:t>
        <a:bodyPr/>
        <a:lstStyle/>
        <a:p>
          <a:endParaRPr lang="zh-TW" altLang="en-US"/>
        </a:p>
      </dgm:t>
    </dgm:pt>
    <dgm:pt modelId="{B06D4F41-30C5-4070-9900-CFA5EA02AE8F}" type="pres">
      <dgm:prSet presAssocID="{2687B197-AB00-48B3-829D-378C8F5CC3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806ABE9-32E0-491D-9D8B-F3DD1A1E32B1}" type="pres">
      <dgm:prSet presAssocID="{9AFB9116-6900-4B7E-8BF3-AA48AED81595}" presName="boxAndChildren" presStyleCnt="0"/>
      <dgm:spPr/>
    </dgm:pt>
    <dgm:pt modelId="{E6954B96-BCD8-4CED-8687-86FBCCF6D98A}" type="pres">
      <dgm:prSet presAssocID="{9AFB9116-6900-4B7E-8BF3-AA48AED81595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97321BF6-683B-4034-8741-94570F458612}" type="pres">
      <dgm:prSet presAssocID="{9AFB9116-6900-4B7E-8BF3-AA48AED81595}" presName="entireBox" presStyleLbl="node1" presStyleIdx="0" presStyleCnt="2"/>
      <dgm:spPr/>
      <dgm:t>
        <a:bodyPr/>
        <a:lstStyle/>
        <a:p>
          <a:endParaRPr lang="zh-TW" altLang="en-US"/>
        </a:p>
      </dgm:t>
    </dgm:pt>
    <dgm:pt modelId="{55A2963D-5134-405D-9EEE-9036884D86DD}" type="pres">
      <dgm:prSet presAssocID="{9AFB9116-6900-4B7E-8BF3-AA48AED81595}" presName="descendantBox" presStyleCnt="0"/>
      <dgm:spPr/>
    </dgm:pt>
    <dgm:pt modelId="{9F2C85C7-07C9-49AF-9FB4-419991E5B1F7}" type="pres">
      <dgm:prSet presAssocID="{A6424EDA-F6A5-4BBC-B8FC-7C0C41887D49}" presName="childTextBox" presStyleLbl="fgAccFollowNode1" presStyleIdx="0" presStyleCnt="4" custScaleX="237362" custLinFactNeighborX="18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A638CC-1477-4BB2-A5ED-EE09E5A5CCB5}" type="pres">
      <dgm:prSet presAssocID="{0C8FAC1A-6366-4D4E-8AC7-EE8EEDF86792}" presName="childTextBox" presStyleLbl="fgAccFollowNode1" presStyleIdx="1" presStyleCnt="4" custScaleX="177912" custLinFactNeighborX="-74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3FD324E-AD52-4544-9CE9-7457BC30F498}" type="pres">
      <dgm:prSet presAssocID="{356969A0-A1B6-45CD-9C1E-D82C3DB0D869}" presName="sp" presStyleCnt="0"/>
      <dgm:spPr/>
    </dgm:pt>
    <dgm:pt modelId="{E36BD2E4-C92E-4BDD-AE19-2D2E75A09A1C}" type="pres">
      <dgm:prSet presAssocID="{F70932A6-F013-4327-9C9B-9C7597DD35B2}" presName="arrowAndChildren" presStyleCnt="0"/>
      <dgm:spPr/>
    </dgm:pt>
    <dgm:pt modelId="{6E8C7CE5-B3C8-43CF-8B86-BF9CB5023DD3}" type="pres">
      <dgm:prSet presAssocID="{F70932A6-F013-4327-9C9B-9C7597DD35B2}" presName="parentTextArrow" presStyleLbl="node1" presStyleIdx="0" presStyleCnt="2"/>
      <dgm:spPr/>
      <dgm:t>
        <a:bodyPr/>
        <a:lstStyle/>
        <a:p>
          <a:endParaRPr lang="zh-TW" altLang="en-US"/>
        </a:p>
      </dgm:t>
    </dgm:pt>
    <dgm:pt modelId="{4A2F9820-87A5-4F2B-B748-34747A8F0B54}" type="pres">
      <dgm:prSet presAssocID="{F70932A6-F013-4327-9C9B-9C7597DD35B2}" presName="arrow" presStyleLbl="node1" presStyleIdx="1" presStyleCnt="2" custLinFactNeighborX="7304" custLinFactNeighborY="43"/>
      <dgm:spPr/>
      <dgm:t>
        <a:bodyPr/>
        <a:lstStyle/>
        <a:p>
          <a:endParaRPr lang="zh-TW" altLang="en-US"/>
        </a:p>
      </dgm:t>
    </dgm:pt>
    <dgm:pt modelId="{AE24FCB0-B4CE-4D4A-A1D4-2061D864696A}" type="pres">
      <dgm:prSet presAssocID="{F70932A6-F013-4327-9C9B-9C7597DD35B2}" presName="descendantArrow" presStyleCnt="0"/>
      <dgm:spPr/>
    </dgm:pt>
    <dgm:pt modelId="{E208AFA7-CD80-44D1-A766-A3DA8C8B1439}" type="pres">
      <dgm:prSet presAssocID="{CF45ECA8-1FD5-40B5-869F-E7D945862011}" presName="childTextArrow" presStyleLbl="fgAccFollowNode1" presStyleIdx="2" presStyleCnt="4" custScaleX="240717" custLinFactNeighborX="19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38864C-66E8-4C37-B847-F014EB60B44B}" type="pres">
      <dgm:prSet presAssocID="{5FFA3054-8D9A-40C9-87E0-952D51287E08}" presName="childTextArrow" presStyleLbl="fgAccFollowNode1" presStyleIdx="3" presStyleCnt="4" custScaleX="194979" custLinFactNeighborX="-93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1C316E2-CB2E-44BE-BB49-EF1E987ABB41}" srcId="{2687B197-AB00-48B3-829D-378C8F5CC3E7}" destId="{F70932A6-F013-4327-9C9B-9C7597DD35B2}" srcOrd="0" destOrd="0" parTransId="{C13C12EF-D187-469E-B29D-758366E90FB7}" sibTransId="{356969A0-A1B6-45CD-9C1E-D82C3DB0D869}"/>
    <dgm:cxn modelId="{CBE100DA-2600-4BCD-BD47-7C46F84E0169}" srcId="{9AFB9116-6900-4B7E-8BF3-AA48AED81595}" destId="{0C8FAC1A-6366-4D4E-8AC7-EE8EEDF86792}" srcOrd="1" destOrd="0" parTransId="{BF11F7F6-A94C-4CD7-AA09-E2F1A970DEE3}" sibTransId="{0C9CA56E-8416-4EE7-ADA2-0EC90D2547C5}"/>
    <dgm:cxn modelId="{754A3CA9-296C-458B-A90D-DAC51092C51C}" type="presOf" srcId="{F70932A6-F013-4327-9C9B-9C7597DD35B2}" destId="{4A2F9820-87A5-4F2B-B748-34747A8F0B54}" srcOrd="1" destOrd="0" presId="urn:microsoft.com/office/officeart/2005/8/layout/process4"/>
    <dgm:cxn modelId="{EA302E1A-89C8-40E3-8950-9179FC7845DF}" srcId="{F70932A6-F013-4327-9C9B-9C7597DD35B2}" destId="{CF45ECA8-1FD5-40B5-869F-E7D945862011}" srcOrd="0" destOrd="0" parTransId="{E9B4CAA4-9DA8-4BAE-8F38-CCFDC0F4E910}" sibTransId="{F0F6C6F9-BCAB-49CA-967B-B73E2D105FAA}"/>
    <dgm:cxn modelId="{4440EE8A-8288-4264-9260-666337996E5A}" srcId="{F70932A6-F013-4327-9C9B-9C7597DD35B2}" destId="{5FFA3054-8D9A-40C9-87E0-952D51287E08}" srcOrd="1" destOrd="0" parTransId="{1EE46E7C-7610-45FB-968D-1876CB818E29}" sibTransId="{41E927CE-AEBB-45AF-8B6E-49C6A006EA5F}"/>
    <dgm:cxn modelId="{FE4CDCD4-59B1-49D3-9D01-B5E9E989ADEE}" type="presOf" srcId="{A6424EDA-F6A5-4BBC-B8FC-7C0C41887D49}" destId="{9F2C85C7-07C9-49AF-9FB4-419991E5B1F7}" srcOrd="0" destOrd="0" presId="urn:microsoft.com/office/officeart/2005/8/layout/process4"/>
    <dgm:cxn modelId="{7B7A3542-AF1F-46AF-919F-BA715FD663C2}" type="presOf" srcId="{5FFA3054-8D9A-40C9-87E0-952D51287E08}" destId="{9738864C-66E8-4C37-B847-F014EB60B44B}" srcOrd="0" destOrd="0" presId="urn:microsoft.com/office/officeart/2005/8/layout/process4"/>
    <dgm:cxn modelId="{570E6F9A-3B1A-468C-9BCD-89A6DF2468E0}" srcId="{2687B197-AB00-48B3-829D-378C8F5CC3E7}" destId="{9AFB9116-6900-4B7E-8BF3-AA48AED81595}" srcOrd="1" destOrd="0" parTransId="{888BDF58-DDE8-4ACE-8EA2-6A611814FBFA}" sibTransId="{1930A68F-4CBB-4387-A758-3A2B8A7467BF}"/>
    <dgm:cxn modelId="{C4853E6F-4994-46D4-9EE2-3DA15589282F}" type="presOf" srcId="{CF45ECA8-1FD5-40B5-869F-E7D945862011}" destId="{E208AFA7-CD80-44D1-A766-A3DA8C8B1439}" srcOrd="0" destOrd="0" presId="urn:microsoft.com/office/officeart/2005/8/layout/process4"/>
    <dgm:cxn modelId="{DA56C9EE-A8AE-4795-8663-79754344702D}" srcId="{9AFB9116-6900-4B7E-8BF3-AA48AED81595}" destId="{A6424EDA-F6A5-4BBC-B8FC-7C0C41887D49}" srcOrd="0" destOrd="0" parTransId="{4581C246-EDD5-4D0B-8B45-5A69457157E0}" sibTransId="{140A7C97-25AB-4E3F-A0E6-453E06844BD5}"/>
    <dgm:cxn modelId="{6CA4F1CB-1C62-4439-9428-1DD3B8730C8E}" type="presOf" srcId="{9AFB9116-6900-4B7E-8BF3-AA48AED81595}" destId="{97321BF6-683B-4034-8741-94570F458612}" srcOrd="1" destOrd="0" presId="urn:microsoft.com/office/officeart/2005/8/layout/process4"/>
    <dgm:cxn modelId="{33C3496C-C8C0-4432-9D6F-A1FCDF00A949}" type="presOf" srcId="{0C8FAC1A-6366-4D4E-8AC7-EE8EEDF86792}" destId="{B2A638CC-1477-4BB2-A5ED-EE09E5A5CCB5}" srcOrd="0" destOrd="0" presId="urn:microsoft.com/office/officeart/2005/8/layout/process4"/>
    <dgm:cxn modelId="{19FF1A01-0F79-4EB7-8BE5-CF3FF99D6494}" type="presOf" srcId="{2687B197-AB00-48B3-829D-378C8F5CC3E7}" destId="{B06D4F41-30C5-4070-9900-CFA5EA02AE8F}" srcOrd="0" destOrd="0" presId="urn:microsoft.com/office/officeart/2005/8/layout/process4"/>
    <dgm:cxn modelId="{9264AE7B-B260-4B22-963F-DDD3758317E9}" type="presOf" srcId="{F70932A6-F013-4327-9C9B-9C7597DD35B2}" destId="{6E8C7CE5-B3C8-43CF-8B86-BF9CB5023DD3}" srcOrd="0" destOrd="0" presId="urn:microsoft.com/office/officeart/2005/8/layout/process4"/>
    <dgm:cxn modelId="{45BBE5D7-E1C2-434D-9315-FB212BC4B920}" type="presOf" srcId="{9AFB9116-6900-4B7E-8BF3-AA48AED81595}" destId="{E6954B96-BCD8-4CED-8687-86FBCCF6D98A}" srcOrd="0" destOrd="0" presId="urn:microsoft.com/office/officeart/2005/8/layout/process4"/>
    <dgm:cxn modelId="{46A95B0F-02E8-411C-8F27-F28DAAF1D58D}" type="presParOf" srcId="{B06D4F41-30C5-4070-9900-CFA5EA02AE8F}" destId="{A806ABE9-32E0-491D-9D8B-F3DD1A1E32B1}" srcOrd="0" destOrd="0" presId="urn:microsoft.com/office/officeart/2005/8/layout/process4"/>
    <dgm:cxn modelId="{8EFBD7D9-B7EB-423F-A32F-BE9EB3470ECF}" type="presParOf" srcId="{A806ABE9-32E0-491D-9D8B-F3DD1A1E32B1}" destId="{E6954B96-BCD8-4CED-8687-86FBCCF6D98A}" srcOrd="0" destOrd="0" presId="urn:microsoft.com/office/officeart/2005/8/layout/process4"/>
    <dgm:cxn modelId="{BDD74210-53E7-44B5-AF29-EFBF854466E8}" type="presParOf" srcId="{A806ABE9-32E0-491D-9D8B-F3DD1A1E32B1}" destId="{97321BF6-683B-4034-8741-94570F458612}" srcOrd="1" destOrd="0" presId="urn:microsoft.com/office/officeart/2005/8/layout/process4"/>
    <dgm:cxn modelId="{52F93BDD-39D5-4C0E-B14E-7873B5192A98}" type="presParOf" srcId="{A806ABE9-32E0-491D-9D8B-F3DD1A1E32B1}" destId="{55A2963D-5134-405D-9EEE-9036884D86DD}" srcOrd="2" destOrd="0" presId="urn:microsoft.com/office/officeart/2005/8/layout/process4"/>
    <dgm:cxn modelId="{82FF331A-2F8E-4477-9449-4EFB2C8D3D39}" type="presParOf" srcId="{55A2963D-5134-405D-9EEE-9036884D86DD}" destId="{9F2C85C7-07C9-49AF-9FB4-419991E5B1F7}" srcOrd="0" destOrd="0" presId="urn:microsoft.com/office/officeart/2005/8/layout/process4"/>
    <dgm:cxn modelId="{AD25EE97-4287-4F9A-A78C-27E785FE2437}" type="presParOf" srcId="{55A2963D-5134-405D-9EEE-9036884D86DD}" destId="{B2A638CC-1477-4BB2-A5ED-EE09E5A5CCB5}" srcOrd="1" destOrd="0" presId="urn:microsoft.com/office/officeart/2005/8/layout/process4"/>
    <dgm:cxn modelId="{EA991EB5-7891-42DB-A4A8-CECC9B6F3114}" type="presParOf" srcId="{B06D4F41-30C5-4070-9900-CFA5EA02AE8F}" destId="{13FD324E-AD52-4544-9CE9-7457BC30F498}" srcOrd="1" destOrd="0" presId="urn:microsoft.com/office/officeart/2005/8/layout/process4"/>
    <dgm:cxn modelId="{FFE1D2C2-90DA-48B7-9E51-134735401AFB}" type="presParOf" srcId="{B06D4F41-30C5-4070-9900-CFA5EA02AE8F}" destId="{E36BD2E4-C92E-4BDD-AE19-2D2E75A09A1C}" srcOrd="2" destOrd="0" presId="urn:microsoft.com/office/officeart/2005/8/layout/process4"/>
    <dgm:cxn modelId="{B3CE2F6D-3CC6-4A69-A390-E53914C3DB13}" type="presParOf" srcId="{E36BD2E4-C92E-4BDD-AE19-2D2E75A09A1C}" destId="{6E8C7CE5-B3C8-43CF-8B86-BF9CB5023DD3}" srcOrd="0" destOrd="0" presId="urn:microsoft.com/office/officeart/2005/8/layout/process4"/>
    <dgm:cxn modelId="{9FBBDF56-421E-40D5-9546-42A34E0E5687}" type="presParOf" srcId="{E36BD2E4-C92E-4BDD-AE19-2D2E75A09A1C}" destId="{4A2F9820-87A5-4F2B-B748-34747A8F0B54}" srcOrd="1" destOrd="0" presId="urn:microsoft.com/office/officeart/2005/8/layout/process4"/>
    <dgm:cxn modelId="{901767E3-7F3B-4626-A0A1-FBB5E83CCC25}" type="presParOf" srcId="{E36BD2E4-C92E-4BDD-AE19-2D2E75A09A1C}" destId="{AE24FCB0-B4CE-4D4A-A1D4-2061D864696A}" srcOrd="2" destOrd="0" presId="urn:microsoft.com/office/officeart/2005/8/layout/process4"/>
    <dgm:cxn modelId="{AED1C864-8CE7-4ECF-9D9E-BE9CEB5AA5D3}" type="presParOf" srcId="{AE24FCB0-B4CE-4D4A-A1D4-2061D864696A}" destId="{E208AFA7-CD80-44D1-A766-A3DA8C8B1439}" srcOrd="0" destOrd="0" presId="urn:microsoft.com/office/officeart/2005/8/layout/process4"/>
    <dgm:cxn modelId="{355F78DD-E283-4C1F-887B-C93A854D1D9C}" type="presParOf" srcId="{AE24FCB0-B4CE-4D4A-A1D4-2061D864696A}" destId="{9738864C-66E8-4C37-B847-F014EB60B44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7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t" anchorCtr="0" compatLnSpc="1">
            <a:prstTxWarp prst="textNoShape">
              <a:avLst/>
            </a:prstTxWarp>
          </a:bodyPr>
          <a:lstStyle>
            <a:lvl1pPr algn="l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4" y="7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t" anchorCtr="0" compatLnSpc="1">
            <a:prstTxWarp prst="textNoShape">
              <a:avLst/>
            </a:prstTxWarp>
          </a:bodyPr>
          <a:lstStyle>
            <a:lvl1pPr algn="r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31268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b" anchorCtr="0" compatLnSpc="1">
            <a:prstTxWarp prst="textNoShape">
              <a:avLst/>
            </a:prstTxWarp>
          </a:bodyPr>
          <a:lstStyle>
            <a:lvl1pPr algn="l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4" y="9431268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b" anchorCtr="0" compatLnSpc="1">
            <a:prstTxWarp prst="textNoShape">
              <a:avLst/>
            </a:prstTxWarp>
          </a:bodyPr>
          <a:lstStyle>
            <a:lvl1pPr algn="r" defTabSz="905948" eaLnBrk="1" hangingPunct="1">
              <a:defRPr sz="1300"/>
            </a:lvl1pPr>
          </a:lstStyle>
          <a:p>
            <a:pPr>
              <a:defRPr/>
            </a:pPr>
            <a:fld id="{D666B984-A37F-40E3-B3EA-3F07C6BB1C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1138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7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t" anchorCtr="0" compatLnSpc="1">
            <a:prstTxWarp prst="textNoShape">
              <a:avLst/>
            </a:prstTxWarp>
          </a:bodyPr>
          <a:lstStyle>
            <a:lvl1pPr algn="l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4" y="7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t" anchorCtr="0" compatLnSpc="1">
            <a:prstTxWarp prst="textNoShape">
              <a:avLst/>
            </a:prstTxWarp>
          </a:bodyPr>
          <a:lstStyle>
            <a:lvl1pPr algn="r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46125"/>
            <a:ext cx="4960938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8" y="4714048"/>
            <a:ext cx="5441949" cy="446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268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b" anchorCtr="0" compatLnSpc="1">
            <a:prstTxWarp prst="textNoShape">
              <a:avLst/>
            </a:prstTxWarp>
          </a:bodyPr>
          <a:lstStyle>
            <a:lvl1pPr algn="l" defTabSz="907480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4" y="9431268"/>
            <a:ext cx="2947988" cy="4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692" tIns="45348" rIns="90692" bIns="45348" numCol="1" anchor="b" anchorCtr="0" compatLnSpc="1">
            <a:prstTxWarp prst="textNoShape">
              <a:avLst/>
            </a:prstTxWarp>
          </a:bodyPr>
          <a:lstStyle>
            <a:lvl1pPr algn="r" defTabSz="905948" eaLnBrk="1" hangingPunct="1">
              <a:defRPr sz="1300"/>
            </a:lvl1pPr>
          </a:lstStyle>
          <a:p>
            <a:pPr>
              <a:defRPr/>
            </a:pPr>
            <a:fld id="{44041051-B761-4470-A2CE-42F6BA03EE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4888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pitchFamily="18" charset="-12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pitchFamily="18" charset="-12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pitchFamily="18" charset="-12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pitchFamily="18" charset="-12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pitchFamily="18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3880">
              <a:spcBef>
                <a:spcPts val="0"/>
              </a:spcBef>
              <a:defRPr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接下來，進行</a:t>
            </a:r>
            <a:r>
              <a:rPr lang="zh-TW" altLang="en-US" sz="1800" b="1" kern="0" dirty="0">
                <a:solidFill>
                  <a:srgbClr val="2D12F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寧波熱電廠冷卻水塔操作優化</a:t>
            </a:r>
            <a:r>
              <a:rPr lang="zh-TW" altLang="en-US" sz="18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專題報告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▼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880">
              <a:spcBef>
                <a:spcPts val="0"/>
              </a:spcBef>
              <a:defRPr/>
            </a:pP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482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91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966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896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6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90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173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20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53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>
            <a:extLst>
              <a:ext uri="{FF2B5EF4-FFF2-40B4-BE49-F238E27FC236}">
                <a16:creationId xmlns="" xmlns:a16="http://schemas.microsoft.com/office/drawing/2014/main" id="{0096FF79-259B-4594-BB72-E0D244109A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>
            <a:extLst>
              <a:ext uri="{FF2B5EF4-FFF2-40B4-BE49-F238E27FC236}">
                <a16:creationId xmlns="" xmlns:a16="http://schemas.microsoft.com/office/drawing/2014/main" id="{69F356C5-3817-4072-8298-4F5FF0A07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2030"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12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defTabSz="930605">
              <a:lnSpc>
                <a:spcPts val="2396"/>
              </a:lnSpc>
              <a:spcBef>
                <a:spcPts val="0"/>
              </a:spcBef>
              <a:defRPr/>
            </a:pPr>
            <a:r>
              <a:rPr lang="zh-TW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以下是報告內容大綱，總共四大項，請參閱，</a:t>
            </a:r>
            <a:r>
              <a:rPr lang="zh-TW" altLang="en-US" sz="18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請看下一頁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▼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9300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>
            <a:extLst>
              <a:ext uri="{FF2B5EF4-FFF2-40B4-BE49-F238E27FC236}">
                <a16:creationId xmlns="" xmlns:a16="http://schemas.microsoft.com/office/drawing/2014/main" id="{0096FF79-259B-4594-BB72-E0D244109A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>
            <a:extLst>
              <a:ext uri="{FF2B5EF4-FFF2-40B4-BE49-F238E27FC236}">
                <a16:creationId xmlns="" xmlns:a16="http://schemas.microsoft.com/office/drawing/2014/main" id="{69F356C5-3817-4072-8298-4F5FF0A07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2030"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135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>
            <a:extLst>
              <a:ext uri="{FF2B5EF4-FFF2-40B4-BE49-F238E27FC236}">
                <a16:creationId xmlns="" xmlns:a16="http://schemas.microsoft.com/office/drawing/2014/main" id="{0096FF79-259B-4594-BB72-E0D244109A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>
            <a:extLst>
              <a:ext uri="{FF2B5EF4-FFF2-40B4-BE49-F238E27FC236}">
                <a16:creationId xmlns="" xmlns:a16="http://schemas.microsoft.com/office/drawing/2014/main" id="{69F356C5-3817-4072-8298-4F5FF0A07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2030"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352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5047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21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815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6320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530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929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8161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708418" y="4859525"/>
            <a:ext cx="5571559" cy="4605822"/>
          </a:xfrm>
        </p:spPr>
        <p:txBody>
          <a:bodyPr/>
          <a:lstStyle/>
          <a:p>
            <a:pPr defTabSz="947496">
              <a:lnSpc>
                <a:spcPts val="2899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47496">
              <a:lnSpc>
                <a:spcPts val="2899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47496">
              <a:lnSpc>
                <a:spcPts val="2899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899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45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7097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250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568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8871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65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959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867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6748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693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56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724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488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6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1491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150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587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958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19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0520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761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5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085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56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751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731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7865" y="4714048"/>
            <a:ext cx="5331266" cy="4467940"/>
          </a:xfrm>
        </p:spPr>
        <p:txBody>
          <a:bodyPr/>
          <a:lstStyle/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一般下游生產廠依規定功因需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0.95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以上，由各廠自行設置進相電容器組改善虛功，不再討論範圍。主要針對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公用廠特高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因應全廠負載虛功，調整發電機虛功使連接電力公司線路及聯絡變壓器虛功最佳化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功因接近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3955">
              <a:lnSpc>
                <a:spcPts val="2796"/>
              </a:lnSpc>
              <a:spcBef>
                <a:spcPts val="0"/>
              </a:spcBef>
              <a:defRPr/>
            </a:pPr>
            <a:r>
              <a:rPr lang="zh-TW" altLang="en-US" dirty="0"/>
              <a:t>在電力系統傳送電能的過程中，必然會產生電壓和功率兩部分損耗，利用變壓器提高電壓，會減少送電損失。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796"/>
              </a:lnSpc>
              <a:spcBef>
                <a:spcPts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55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4894BB-0B56-4D68-AD4D-A1C8818846FB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51C223-1558-48A8-B51D-5E3939975C4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934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4163FD-9BA9-4603-8A3A-170DB5A4A525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BE816C-2792-4808-BD3F-DC28069794B7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709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8A338D-1DC6-44DE-9974-F26764A3A603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2E112-D556-4B44-B1C2-A13D0ED7587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43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7555C-CF96-456E-A7E9-F612C685326A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6C322-2161-489A-91A1-A5AF85C593E7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99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0D462B-82F3-461E-A851-F74B3366D8CE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22BEF-11DD-412B-8969-94CA5EFFDBE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969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26810B-4DF0-4941-8E75-6522AD262C4E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06DEEB-AA4B-4187-A1C9-8D1ACB7DC97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849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88EE65-8870-4FD1-8900-160C338736E2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D9F1A-28B6-4AC2-B16A-1A044CF8286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089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CEBBD6-3F48-4CC0-AA7E-C28A7DDD3D79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61C05-E439-45F0-93FF-85034636D967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24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46E5E2-003B-44EC-A305-DE728A20117C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DD6182-ACDA-46A5-9218-73B5EB1F3B45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002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0E5947-8FC0-4F56-84EC-99086D478B5C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E57AF0-5FB0-478C-A336-DC58051FBCBC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277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38360A-93CC-429A-91B6-2A0389DF329E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16BD90-5301-4032-B88C-C3ACE5418B3A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009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CD4580-7735-470C-BC53-576FF37F9066}" type="datetime1">
              <a:rPr lang="zh-TW" altLang="en-US" smtClean="0"/>
              <a:pPr>
                <a:defRPr/>
              </a:pPr>
              <a:t>2023/7/31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7D86E2B-71AD-44C9-B3CE-A849D239926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7131050" y="444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fld id="{27F99F0E-D0A8-492C-9A7B-40801E62DFA6}" type="slidenum">
              <a:rPr lang="en-US" altLang="zh-TW" sz="2800" b="1" smtClean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algn="r" eaLnBrk="1" hangingPunct="1">
                <a:defRPr/>
              </a:pPr>
              <a:t>‹#›</a:t>
            </a:fld>
            <a:endParaRPr lang="en-US" altLang="zh-TW" sz="2800" b="1" dirty="0">
              <a:solidFill>
                <a:srgbClr val="FF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506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250" y="-5557"/>
            <a:ext cx="666750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62931"/>
            <a:ext cx="6191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080008" y="5544235"/>
            <a:ext cx="3063992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單  位：營建設計處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報告人：王志銘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日  期：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2023/7/21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52" y="69819"/>
            <a:ext cx="3841764" cy="68603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4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8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31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34" name="標題 1"/>
          <p:cNvSpPr txBox="1">
            <a:spLocks/>
          </p:cNvSpPr>
          <p:nvPr/>
        </p:nvSpPr>
        <p:spPr>
          <a:xfrm>
            <a:off x="685800" y="1379633"/>
            <a:ext cx="7772400" cy="713848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kern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工務部</a:t>
            </a:r>
            <a:r>
              <a:rPr lang="zh-TW" altLang="en-US" sz="4000" b="1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zh-TW" altLang="en-US" sz="4000" b="1" kern="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組營建設計處</a:t>
            </a:r>
            <a:endParaRPr lang="en-US" altLang="zh-TW" sz="4000" b="1" kern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副標題 2"/>
          <p:cNvSpPr txBox="1">
            <a:spLocks/>
          </p:cNvSpPr>
          <p:nvPr/>
        </p:nvSpPr>
        <p:spPr>
          <a:xfrm>
            <a:off x="971600" y="2490728"/>
            <a:ext cx="7420040" cy="3224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推動進度報告</a:t>
            </a:r>
            <a:endParaRPr lang="en-US" altLang="zh-TW" b="1" kern="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zh-TW" altLang="en-US" b="1" kern="0" dirty="0" smtClean="0">
                <a:solidFill>
                  <a:srgbClr val="2D12F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鋼構最優化設計</a:t>
            </a:r>
            <a:r>
              <a:rPr lang="en-US" altLang="zh-TW" b="1" kern="0" dirty="0" smtClean="0">
                <a:solidFill>
                  <a:srgbClr val="2D12F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b="1" kern="0" dirty="0" smtClean="0">
                <a:solidFill>
                  <a:srgbClr val="2D12F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模組開發</a:t>
            </a:r>
            <a:endParaRPr lang="zh-TW" altLang="en-US" b="1" kern="0" dirty="0">
              <a:solidFill>
                <a:srgbClr val="2D12F6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zh-TW" altLang="en-US" b="1" kern="0" dirty="0">
              <a:solidFill>
                <a:srgbClr val="2D12F6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3867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5093666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最佳化問題方法：</a:t>
            </a:r>
            <a:endParaRPr lang="en-US" altLang="zh-TW" sz="2400" b="1" kern="0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  <a:p>
            <a:pPr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en-US" altLang="zh-TW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數值法：</a:t>
            </a:r>
            <a:endParaRPr lang="en-US" altLang="zh-TW" sz="2400" b="1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600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en-US" sz="24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傳統的最佳化方法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，存在一個或數個起始點，依照既定數學模式產生下一次迭代值，反覆計算求得最佳解，但可能會只找到局部最佳解，無法達到全域最佳解，常見演算法如下圖之</a:t>
            </a:r>
            <a:r>
              <a:rPr lang="zh-TW" altLang="en-US" sz="2400" b="1" kern="0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“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爬山演算法</a:t>
            </a:r>
            <a:r>
              <a:rPr lang="zh-TW" altLang="en-US" sz="2400" b="1" kern="0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0600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0600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0600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0600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 defTabSz="914024">
              <a:lnSpc>
                <a:spcPts val="2400"/>
              </a:lnSpc>
              <a:tabLst>
                <a:tab pos="88900" algn="l"/>
              </a:tabLst>
              <a:defRPr/>
            </a:pPr>
            <a:endParaRPr lang="en-US" altLang="zh-TW" b="1" kern="0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  <a:p>
            <a:pPr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en-US" altLang="zh-TW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窮舉法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：俗稱暴力</a:t>
            </a: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破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解法，例如</a:t>
            </a:r>
            <a:r>
              <a:rPr lang="en-US" altLang="zh-TW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1997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年，</a:t>
            </a:r>
            <a:r>
              <a:rPr lang="en-US" altLang="zh-TW" sz="2400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IBM</a:t>
            </a:r>
            <a:r>
              <a:rPr lang="zh-TW" altLang="en-US" sz="2400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400" b="1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深藍」</a:t>
            </a:r>
            <a:r>
              <a:rPr lang="zh-TW" altLang="en-US" sz="2400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擊</a:t>
            </a:r>
            <a:endParaRPr lang="en-US" altLang="zh-TW" sz="2400" b="1" kern="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敗</a:t>
            </a:r>
            <a:r>
              <a:rPr lang="zh-TW" altLang="en-US" sz="2400" b="1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西洋棋王卡斯帕羅</a:t>
            </a:r>
            <a:r>
              <a:rPr lang="zh-TW" altLang="en-US" sz="2400" b="1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夫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b="1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20906" r="5680" b="11148"/>
          <a:stretch/>
        </p:blipFill>
        <p:spPr>
          <a:xfrm>
            <a:off x="1490332" y="4116265"/>
            <a:ext cx="6919678" cy="1755195"/>
          </a:xfrm>
          <a:prstGeom prst="rect">
            <a:avLst/>
          </a:prstGeom>
        </p:spPr>
      </p:pic>
      <p:sp>
        <p:nvSpPr>
          <p:cNvPr id="33" name="流程圖: 接點 32"/>
          <p:cNvSpPr/>
          <p:nvPr/>
        </p:nvSpPr>
        <p:spPr>
          <a:xfrm>
            <a:off x="5289839" y="4173239"/>
            <a:ext cx="92931" cy="106779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66555" y="4104075"/>
            <a:ext cx="204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kern="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爬山者陷入</a:t>
            </a:r>
            <a:endParaRPr lang="en-US" altLang="zh-TW" sz="2000" b="1" kern="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b="1" kern="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局部最佳解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困境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02770" y="504294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kern="0" dirty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全域最佳解</a:t>
            </a:r>
            <a:endParaRPr lang="zh-TW" altLang="en-US" sz="2000" dirty="0">
              <a:solidFill>
                <a:srgbClr val="009900"/>
              </a:solidFill>
            </a:endParaRPr>
          </a:p>
        </p:txBody>
      </p:sp>
      <p:grpSp>
        <p:nvGrpSpPr>
          <p:cNvPr id="39" name="群組 38"/>
          <p:cNvGrpSpPr/>
          <p:nvPr/>
        </p:nvGrpSpPr>
        <p:grpSpPr>
          <a:xfrm rot="18703656">
            <a:off x="2122734" y="4762816"/>
            <a:ext cx="279726" cy="448928"/>
            <a:chOff x="1851307" y="5500898"/>
            <a:chExt cx="341406" cy="546718"/>
          </a:xfrm>
          <a:solidFill>
            <a:srgbClr val="FFC000"/>
          </a:solidFill>
        </p:grpSpPr>
        <p:sp>
          <p:nvSpPr>
            <p:cNvPr id="40" name="Google Shape;6994;p24"/>
            <p:cNvSpPr/>
            <p:nvPr/>
          </p:nvSpPr>
          <p:spPr>
            <a:xfrm>
              <a:off x="1851307" y="5636991"/>
              <a:ext cx="341406" cy="410625"/>
            </a:xfrm>
            <a:custGeom>
              <a:avLst/>
              <a:gdLst/>
              <a:ahLst/>
              <a:cxnLst/>
              <a:rect l="l" t="t" r="r" b="b"/>
              <a:pathLst>
                <a:path w="123" h="148" extrusionOk="0">
                  <a:moveTo>
                    <a:pt x="113" y="47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4" y="9"/>
                    <a:pt x="68" y="3"/>
                    <a:pt x="61" y="0"/>
                  </a:cubicBezTo>
                  <a:cubicBezTo>
                    <a:pt x="58" y="1"/>
                    <a:pt x="55" y="2"/>
                    <a:pt x="51" y="2"/>
                  </a:cubicBezTo>
                  <a:cubicBezTo>
                    <a:pt x="48" y="2"/>
                    <a:pt x="45" y="1"/>
                    <a:pt x="42" y="0"/>
                  </a:cubicBezTo>
                  <a:cubicBezTo>
                    <a:pt x="38" y="2"/>
                    <a:pt x="34" y="6"/>
                    <a:pt x="32" y="10"/>
                  </a:cubicBezTo>
                  <a:cubicBezTo>
                    <a:pt x="31" y="9"/>
                    <a:pt x="31" y="9"/>
                    <a:pt x="30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9"/>
                    <a:pt x="2" y="11"/>
                    <a:pt x="2" y="13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61"/>
                    <a:pt x="3" y="62"/>
                    <a:pt x="6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0" y="136"/>
                    <a:pt x="3" y="144"/>
                    <a:pt x="11" y="147"/>
                  </a:cubicBezTo>
                  <a:cubicBezTo>
                    <a:pt x="12" y="148"/>
                    <a:pt x="14" y="148"/>
                    <a:pt x="16" y="148"/>
                  </a:cubicBezTo>
                  <a:cubicBezTo>
                    <a:pt x="22" y="148"/>
                    <a:pt x="27" y="144"/>
                    <a:pt x="29" y="139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3" y="82"/>
                    <a:pt x="54" y="82"/>
                    <a:pt x="56" y="81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42"/>
                    <a:pt x="82" y="148"/>
                    <a:pt x="89" y="148"/>
                  </a:cubicBezTo>
                  <a:cubicBezTo>
                    <a:pt x="89" y="148"/>
                    <a:pt x="90" y="148"/>
                    <a:pt x="90" y="148"/>
                  </a:cubicBezTo>
                  <a:cubicBezTo>
                    <a:pt x="94" y="148"/>
                    <a:pt x="97" y="146"/>
                    <a:pt x="100" y="143"/>
                  </a:cubicBezTo>
                  <a:cubicBezTo>
                    <a:pt x="102" y="140"/>
                    <a:pt x="103" y="137"/>
                    <a:pt x="103" y="133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0" y="93"/>
                    <a:pt x="99" y="90"/>
                    <a:pt x="97" y="88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3" y="74"/>
                    <a:pt x="105" y="74"/>
                    <a:pt x="107" y="74"/>
                  </a:cubicBezTo>
                  <a:cubicBezTo>
                    <a:pt x="113" y="74"/>
                    <a:pt x="117" y="71"/>
                    <a:pt x="120" y="66"/>
                  </a:cubicBezTo>
                  <a:cubicBezTo>
                    <a:pt x="123" y="59"/>
                    <a:pt x="120" y="51"/>
                    <a:pt x="113" y="47"/>
                  </a:cubicBezTo>
                  <a:close/>
                  <a:moveTo>
                    <a:pt x="26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26" y="17"/>
                    <a:pt x="26" y="17"/>
                    <a:pt x="26" y="17"/>
                  </a:cubicBezTo>
                  <a:lnTo>
                    <a:pt x="26" y="5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" name="Google Shape;6995;p24"/>
            <p:cNvSpPr/>
            <p:nvPr/>
          </p:nvSpPr>
          <p:spPr>
            <a:xfrm>
              <a:off x="1926393" y="5500898"/>
              <a:ext cx="132573" cy="132573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6" y="43"/>
                    <a:pt x="15" y="46"/>
                  </a:cubicBezTo>
                  <a:cubicBezTo>
                    <a:pt x="18" y="47"/>
                    <a:pt x="21" y="48"/>
                    <a:pt x="24" y="48"/>
                  </a:cubicBezTo>
                  <a:cubicBezTo>
                    <a:pt x="28" y="48"/>
                    <a:pt x="31" y="47"/>
                    <a:pt x="34" y="46"/>
                  </a:cubicBezTo>
                  <a:cubicBezTo>
                    <a:pt x="42" y="42"/>
                    <a:pt x="48" y="34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2" name="流程圖: 接點 41"/>
          <p:cNvSpPr/>
          <p:nvPr/>
        </p:nvSpPr>
        <p:spPr>
          <a:xfrm>
            <a:off x="2618220" y="4941573"/>
            <a:ext cx="92931" cy="10677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2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3867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500068" cy="5093666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分析最佳化問題方法：</a:t>
            </a:r>
            <a:endParaRPr lang="en-US" altLang="zh-TW" sz="2400" b="1" kern="0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  <a:p>
            <a:pPr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en-US" altLang="zh-TW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隨機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搜尋法：</a:t>
            </a:r>
            <a:endParaRPr lang="en-US" altLang="zh-TW" sz="2400" b="1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48900" lvl="1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觀察大自然中的現象而發展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出來，具人工智慧技術的演算法：</a:t>
            </a:r>
            <a:endParaRPr lang="en-US" altLang="zh-TW" sz="2400" b="1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080000" lvl="2" indent="-342900" algn="just" defTabSz="914024">
              <a:lnSpc>
                <a:spcPts val="2800"/>
              </a:lnSpc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觀察動物與人類而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發展出來的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演算法：</a:t>
            </a:r>
            <a:endParaRPr lang="zh-TW" altLang="en-US" sz="24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56000" lvl="2" algn="just" defTabSz="914024">
              <a:lnSpc>
                <a:spcPts val="2800"/>
              </a:lnSpc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粒子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群最佳化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PSO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新細明體" panose="02020500000000000000" pitchFamily="18" charset="-120"/>
              </a:rPr>
              <a:t>、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蟻群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ACO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及人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56000" lvl="2" algn="just" defTabSz="914024">
              <a:lnSpc>
                <a:spcPts val="2800"/>
              </a:lnSpc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工蜂群演算法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ABC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與和聲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搜尋演算法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080000" lvl="2" indent="-342900" algn="just" defTabSz="914024">
              <a:lnSpc>
                <a:spcPts val="28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借鑒生物學與材料現象發展出來之演算法：</a:t>
            </a:r>
            <a:endParaRPr lang="en-US" altLang="zh-TW" sz="24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56000" lvl="2" algn="just" defTabSz="914024">
              <a:lnSpc>
                <a:spcPts val="2800"/>
              </a:lnSpc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基因演算法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及退火演算法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24000" lvl="1" indent="-361950" algn="just" defTabSz="914024">
              <a:lnSpc>
                <a:spcPts val="2800"/>
              </a:lnSpc>
              <a:spcBef>
                <a:spcPts val="600"/>
              </a:spcBef>
              <a:tabLst>
                <a:tab pos="0" algn="l"/>
              </a:tabLst>
              <a:defRPr/>
            </a:pPr>
            <a:r>
              <a:rPr lang="en-US" altLang="zh-TW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最優化設計係在限制條件下，尋找一組最適合解</a:t>
            </a:r>
            <a:r>
              <a:rPr lang="en-US" altLang="zh-TW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本案開發目標係找出最經濟鋼構重</a:t>
            </a:r>
            <a:r>
              <a:rPr lang="en-US" altLang="zh-TW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，因為基因演算法技術成熟，只需訂定問題之目標函數，再利用個體間的進化操作，達到全區域搜尋最優解，故本優化設計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模組採基因演算法開發。</a:t>
            </a:r>
            <a:endParaRPr lang="zh-TW" altLang="en-US" sz="24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32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3867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2" y="2078850"/>
            <a:ext cx="4018282" cy="71878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演算法已應用於鋼構最優化之設計商業軟體</a:t>
            </a:r>
            <a:r>
              <a:rPr lang="en-US" altLang="zh-TW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套件</a:t>
            </a:r>
            <a:r>
              <a:rPr lang="en-US" altLang="zh-TW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：</a:t>
            </a:r>
            <a:endParaRPr lang="en-US" altLang="zh-TW" sz="2400" b="1" kern="0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998" y="2228095"/>
            <a:ext cx="3144344" cy="49401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1581" y="2708920"/>
            <a:ext cx="783360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0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具有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綜合優化方法，可解決不同類型的設計問題，包括多目標和基於可靠性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穩健性的設計優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化，具體演算法包括：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自適應響應曲面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ARSM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序列二次規劃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遺傳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基因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序列優化與可靠性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SORA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單迴圈方法</a:t>
            </a:r>
          </a:p>
          <a:p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全域響應曲面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GRSM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多目標遺傳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基因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MOGA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◆ 基於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ARSM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SORA</a:t>
            </a:r>
          </a:p>
          <a:p>
            <a:pPr>
              <a:lnSpc>
                <a:spcPts val="2000"/>
              </a:lnSpc>
            </a:pP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將於後面針對</a:t>
            </a:r>
            <a:r>
              <a:rPr lang="en-US" altLang="zh-TW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®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，對鋼結構優化設計進行介紹。</a:t>
            </a:r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向下箭號 4"/>
          <p:cNvSpPr/>
          <p:nvPr/>
        </p:nvSpPr>
        <p:spPr>
          <a:xfrm rot="16200000">
            <a:off x="4974728" y="2173804"/>
            <a:ext cx="316480" cy="747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751519" y="211216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kern="0" dirty="0">
                <a:solidFill>
                  <a:srgbClr val="0000CC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套件</a:t>
            </a:r>
            <a:endParaRPr lang="zh-TW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39107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3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" y="2637180"/>
            <a:ext cx="3652761" cy="2412000"/>
          </a:xfrm>
          <a:prstGeom prst="rect">
            <a:avLst/>
          </a:prstGeom>
        </p:spPr>
      </p:pic>
      <p:sp>
        <p:nvSpPr>
          <p:cNvPr id="32" name="椭圆 3"/>
          <p:cNvSpPr/>
          <p:nvPr/>
        </p:nvSpPr>
        <p:spPr>
          <a:xfrm>
            <a:off x="1691680" y="3162194"/>
            <a:ext cx="1305145" cy="97312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554" y="2636225"/>
            <a:ext cx="4987640" cy="2412000"/>
          </a:xfrm>
          <a:prstGeom prst="rect">
            <a:avLst/>
          </a:prstGeom>
        </p:spPr>
      </p:pic>
      <p:sp>
        <p:nvSpPr>
          <p:cNvPr id="34" name="右箭头 4"/>
          <p:cNvSpPr/>
          <p:nvPr/>
        </p:nvSpPr>
        <p:spPr>
          <a:xfrm>
            <a:off x="3626895" y="3648756"/>
            <a:ext cx="540730" cy="271430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4830" y="5342455"/>
            <a:ext cx="823864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上圖為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電影院入口鋼結構雨棚，雨棚的跨度為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×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，屋頂結構形式為雙向桁架，由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根樹形柱支撐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由於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建築美觀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經濟性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考慮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需要對柱截面尺寸進行優化。</a:t>
            </a:r>
            <a:endParaRPr lang="zh-CN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22250" y="45944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樹形柱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6687235" y="4599130"/>
            <a:ext cx="225025" cy="18002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545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4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40" y="4071266"/>
            <a:ext cx="3015335" cy="2373069"/>
          </a:xfrm>
          <a:prstGeom prst="rect">
            <a:avLst/>
          </a:prstGeom>
        </p:spPr>
      </p:pic>
      <p:pic>
        <p:nvPicPr>
          <p:cNvPr id="42" name="图片 6"/>
          <p:cNvPicPr>
            <a:picLocks noChangeAspect="1"/>
          </p:cNvPicPr>
          <p:nvPr/>
        </p:nvPicPr>
        <p:blipFill rotWithShape="1">
          <a:blip r:embed="rId4"/>
          <a:srcRect t="3307"/>
          <a:stretch/>
        </p:blipFill>
        <p:spPr>
          <a:xfrm>
            <a:off x="432997" y="4014065"/>
            <a:ext cx="4274018" cy="2424873"/>
          </a:xfrm>
          <a:prstGeom prst="rect">
            <a:avLst/>
          </a:prstGeom>
        </p:spPr>
      </p:pic>
      <p:sp>
        <p:nvSpPr>
          <p:cNvPr id="43" name="文本框 7"/>
          <p:cNvSpPr txBox="1"/>
          <p:nvPr/>
        </p:nvSpPr>
        <p:spPr>
          <a:xfrm>
            <a:off x="1903292" y="6399330"/>
            <a:ext cx="169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en-US" altLang="zh-CN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CN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CN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endParaRPr lang="zh-CN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5879020" y="6438938"/>
            <a:ext cx="196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樹形柱截面編號</a:t>
            </a:r>
            <a:endParaRPr lang="zh-CN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文本框 9"/>
          <p:cNvSpPr txBox="1"/>
          <p:nvPr/>
        </p:nvSpPr>
        <p:spPr>
          <a:xfrm>
            <a:off x="376530" y="2217942"/>
            <a:ext cx="8300265" cy="212493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根樹形柱原始截面尺寸均為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Ø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600x20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，由於不同位置柱受到的軸力不同，因此每根柱的截面尺寸也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會有所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不同，以達到仿生“樹幹”的效果。</a:t>
            </a:r>
            <a:endParaRPr lang="en-US" altLang="zh-CN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當對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根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柱進行優化時，一個柱的尺寸發生變化，每個柱的軸力將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依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新的剛度發生變化，採用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Altail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Hyperstudy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®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軟體進行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整體結構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優化、反覆運算。</a:t>
            </a:r>
          </a:p>
        </p:txBody>
      </p:sp>
    </p:spTree>
    <p:extLst>
      <p:ext uri="{BB962C8B-B14F-4D97-AF65-F5344CB8AC3E}">
        <p14:creationId xmlns:p14="http://schemas.microsoft.com/office/powerpoint/2010/main" val="285844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51375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2984784" y="6392157"/>
            <a:ext cx="330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kern="0" dirty="0" err="1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CN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變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量畫面</a:t>
            </a:r>
            <a:endParaRPr lang="zh-CN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本框 3"/>
          <p:cNvSpPr txBox="1"/>
          <p:nvPr/>
        </p:nvSpPr>
        <p:spPr>
          <a:xfrm>
            <a:off x="454830" y="2193925"/>
            <a:ext cx="836133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根樹形柱分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別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賦予不同的圓管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Dxt</a:t>
            </a:r>
            <a:r>
              <a:rPr lang="en-US" altLang="zh-CN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截面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初始截面均為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Ø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600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12)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根柱的截面直徑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設置為輸入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直徑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mm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~700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mm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間距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mm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CN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3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5" y="3429000"/>
            <a:ext cx="8733730" cy="297033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6507215" y="3782733"/>
            <a:ext cx="1485165" cy="26211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464967" y="339716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51375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32" name="文本框 3"/>
          <p:cNvSpPr txBox="1"/>
          <p:nvPr/>
        </p:nvSpPr>
        <p:spPr>
          <a:xfrm>
            <a:off x="454830" y="2193925"/>
            <a:ext cx="8361330" cy="258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對模型進行初始計算分析，並將結果返回給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000" b="1" kern="0" baseline="30000" dirty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 ® 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，設定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目標函數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為最小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結構總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選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擇優化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endParaRPr lang="en-US" altLang="zh-CN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38400" lvl="1">
              <a:lnSpc>
                <a:spcPts val="2600"/>
              </a:lnSpc>
            </a:pP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由於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演算法需要計算大量的次數，而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ARSM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演算法雖然計算次數少，但可能遺漏函數的別處峰值，綜合本工程體量及計算時間需要，本次優化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採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GRSM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，並將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迭代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次數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設為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CN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次。</a:t>
            </a:r>
          </a:p>
          <a:p>
            <a:pPr>
              <a:lnSpc>
                <a:spcPts val="2600"/>
              </a:lnSpc>
            </a:pPr>
            <a:endParaRPr lang="zh-CN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4" name="图片 1"/>
          <p:cNvPicPr>
            <a:picLocks noChangeAspect="1"/>
          </p:cNvPicPr>
          <p:nvPr/>
        </p:nvPicPr>
        <p:blipFill rotWithShape="1">
          <a:blip r:embed="rId3"/>
          <a:srcRect b="6937"/>
          <a:stretch/>
        </p:blipFill>
        <p:spPr>
          <a:xfrm>
            <a:off x="2205467" y="4373724"/>
            <a:ext cx="4731546" cy="23674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05467" y="5190545"/>
            <a:ext cx="4391758" cy="13501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1917567" y="5190545"/>
            <a:ext cx="209151" cy="1350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42230" y="5509973"/>
            <a:ext cx="1215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</a:t>
            </a:r>
            <a:r>
              <a:rPr lang="zh-CN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endParaRPr lang="zh-TW" altLang="en-US" sz="1600" b="1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5247075" y="5679250"/>
            <a:ext cx="148516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06370" y="4922354"/>
            <a:ext cx="1415772" cy="63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  <a:spcBef>
                <a:spcPts val="0"/>
              </a:spcBef>
            </a:pP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本案例採用之</a:t>
            </a:r>
            <a:endParaRPr lang="en-US" altLang="zh-TW" sz="16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100"/>
              </a:lnSpc>
              <a:spcBef>
                <a:spcPts val="0"/>
              </a:spcBef>
            </a:pPr>
            <a:r>
              <a:rPr lang="zh-CN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</a:t>
            </a:r>
            <a:r>
              <a:rPr lang="zh-CN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演算</a:t>
            </a:r>
            <a:r>
              <a:rPr lang="zh-CN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endParaRPr lang="en-US" altLang="zh-CN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14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51375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32" name="文本框 3"/>
          <p:cNvSpPr txBox="1"/>
          <p:nvPr/>
        </p:nvSpPr>
        <p:spPr>
          <a:xfrm>
            <a:off x="454830" y="2193925"/>
            <a:ext cx="836133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</a:pP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本次優化</a:t>
            </a:r>
            <a:r>
              <a:rPr lang="en-US" altLang="zh-CN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CN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根樹形柱的重量減小</a:t>
            </a:r>
            <a:r>
              <a:rPr lang="en-US" altLang="zh-CN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，樹形柱原始總重</a:t>
            </a:r>
            <a:r>
              <a:rPr lang="en-US" altLang="zh-CN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51.9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，優化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後鋼構</a:t>
            </a: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總重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33.9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優化比例為</a:t>
            </a:r>
            <a:r>
              <a:rPr lang="en-US" altLang="zh-CN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34.6</a:t>
            </a:r>
            <a:r>
              <a:rPr lang="en-US" altLang="zh-CN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  <a:r>
              <a:rPr lang="zh-CN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>
              <a:lnSpc>
                <a:spcPts val="2600"/>
              </a:lnSpc>
            </a:pPr>
            <a:endParaRPr lang="zh-CN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3" y="3585619"/>
            <a:ext cx="2673668" cy="1677057"/>
          </a:xfrm>
          <a:prstGeom prst="rect">
            <a:avLst/>
          </a:prstGeom>
        </p:spPr>
      </p:pic>
      <p:pic>
        <p:nvPicPr>
          <p:cNvPr id="3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152" y="3289205"/>
            <a:ext cx="5506185" cy="23420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1118" y="52915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樹形柱原始總重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955674" y="602959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33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次迭代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總結構重量已趨於收斂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2" name="直接连接符 3"/>
          <p:cNvCxnSpPr/>
          <p:nvPr/>
        </p:nvCxnSpPr>
        <p:spPr>
          <a:xfrm flipV="1">
            <a:off x="7220945" y="3286532"/>
            <a:ext cx="0" cy="2340000"/>
          </a:xfrm>
          <a:prstGeom prst="line">
            <a:avLst/>
          </a:prstGeom>
          <a:ln w="952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00596" y="4868409"/>
            <a:ext cx="315035" cy="450801"/>
          </a:xfrm>
          <a:prstGeom prst="straightConnector1">
            <a:avLst/>
          </a:prstGeom>
          <a:ln w="9525">
            <a:solidFill>
              <a:srgbClr val="0000FF"/>
            </a:solidFill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3626895" y="3435901"/>
            <a:ext cx="4124033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7585197" y="3435901"/>
            <a:ext cx="0" cy="1883309"/>
          </a:xfrm>
          <a:prstGeom prst="line">
            <a:avLst/>
          </a:prstGeom>
          <a:ln w="12700">
            <a:solidFill>
              <a:srgbClr val="FF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568795" y="4173788"/>
            <a:ext cx="1418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重量減小</a:t>
            </a:r>
            <a:r>
              <a:rPr lang="en-US" altLang="zh-CN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119570" y="5589240"/>
            <a:ext cx="17810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演算迭代次數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2817520" y="3372051"/>
            <a:ext cx="461665" cy="2511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整體鋼結構重量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KN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87912" y="45487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33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次迭代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1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3867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36" name="＞形箭號 35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6" name="＞形箭號 45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7" name="＞形箭號 46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9" name="＞形箭號 48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02402" y="1763815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kern="0" dirty="0" err="1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HyperStudy</a:t>
            </a:r>
            <a:r>
              <a:rPr lang="en-US" altLang="zh-TW" sz="2400" b="1" kern="0" baseline="30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®</a:t>
            </a:r>
            <a:r>
              <a:rPr lang="zh-TW" altLang="en-US" sz="2400" b="1" kern="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案例：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大跨度屋面結構樹形柱的優化</a:t>
            </a:r>
            <a:endParaRPr lang="zh-CN" altLang="en-US" sz="2400" b="1" kern="0" dirty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32" name="文本框 3"/>
          <p:cNvSpPr txBox="1"/>
          <p:nvPr/>
        </p:nvSpPr>
        <p:spPr>
          <a:xfrm>
            <a:off x="454830" y="2193925"/>
            <a:ext cx="836133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</a:pPr>
            <a:r>
              <a:rPr lang="zh-CN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分析過程動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</a:t>
            </a:r>
            <a:endParaRPr lang="zh-CN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619" y="2594813"/>
            <a:ext cx="8013563" cy="3706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0927" y="6104865"/>
            <a:ext cx="8431553" cy="6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藉本案例，說明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優化演算法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應用於鋼結構最優化設計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可行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性及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高效性</a:t>
            </a:r>
            <a:r>
              <a:rPr lang="zh-CN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CN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05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372020" y="1765765"/>
            <a:ext cx="5535344" cy="707850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235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自動化程式：自動化匯出</a:t>
            </a:r>
            <a:r>
              <a:rPr lang="zh-TW" altLang="en-US" sz="2400" b="1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匯入參數設定：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1853825"/>
            <a:ext cx="7119002" cy="471417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46575" y="4695255"/>
            <a:ext cx="1246780" cy="707850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lvl="0" algn="ctr" defTabSz="914024">
              <a:lnSpc>
                <a:spcPts val="2350"/>
              </a:lnSpc>
              <a:defRPr/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開啟結構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 defTabSz="914024">
              <a:lnSpc>
                <a:spcPts val="2350"/>
              </a:lnSpc>
              <a:defRPr/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分析軟體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62583" y="5471367"/>
            <a:ext cx="4068914" cy="13234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03" tIns="45702" rIns="91403" bIns="45702">
            <a:spAutoFit/>
          </a:bodyPr>
          <a:lstStyle/>
          <a:p>
            <a:pPr lvl="0" algn="just" defTabSz="914024">
              <a:lnSpc>
                <a:spcPts val="2350"/>
              </a:lnSpc>
              <a:defRPr/>
            </a:pP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先於分析軟體可視化視窗內建立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 defTabSz="914024">
              <a:lnSpc>
                <a:spcPts val="2350"/>
              </a:lnSpc>
              <a:defRPr/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結構幾何模型及賦予初始鋼構桿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 defTabSz="914024">
              <a:lnSpc>
                <a:spcPts val="2350"/>
              </a:lnSpc>
              <a:defRPr/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件尺寸。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 defTabSz="914024">
              <a:lnSpc>
                <a:spcPts val="2350"/>
              </a:lnSpc>
              <a:defRPr/>
            </a:pP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定義材料參數與輸入外部荷載。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5986548" y="2348881"/>
            <a:ext cx="405045" cy="812019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964543" y="3532246"/>
            <a:ext cx="414961" cy="25241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5981793" y="4524637"/>
            <a:ext cx="405045" cy="344523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981793" y="5148393"/>
            <a:ext cx="409800" cy="105262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64"/>
          <p:cNvSpPr/>
          <p:nvPr/>
        </p:nvSpPr>
        <p:spPr>
          <a:xfrm>
            <a:off x="1961710" y="4139047"/>
            <a:ext cx="561955" cy="4050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00FF"/>
              </a:gs>
              <a:gs pos="83000">
                <a:srgbClr val="0000FF"/>
              </a:gs>
              <a:gs pos="100000">
                <a:srgbClr val="0000FF"/>
              </a:gs>
            </a:gsLst>
            <a:lin ang="5400000" scaled="1"/>
          </a:gra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279577" y="1815725"/>
            <a:ext cx="1845205" cy="481553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8084964" y="2486016"/>
            <a:ext cx="492368" cy="3449794"/>
          </a:xfrm>
          <a:prstGeom prst="rect">
            <a:avLst/>
          </a:prstGeom>
        </p:spPr>
        <p:txBody>
          <a:bodyPr vert="eaVert" wrap="square" lIns="91403" tIns="45702" rIns="91403" bIns="45702">
            <a:spAutoFit/>
          </a:bodyPr>
          <a:lstStyle/>
          <a:p>
            <a:pPr lvl="0" algn="ctr" defTabSz="914024">
              <a:lnSpc>
                <a:spcPts val="2350"/>
              </a:lnSpc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優化設計演算法主要參數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TextBox 42"/>
          <p:cNvSpPr txBox="1"/>
          <p:nvPr/>
        </p:nvSpPr>
        <p:spPr>
          <a:xfrm>
            <a:off x="206515" y="101209"/>
            <a:ext cx="8545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</a:p>
        </p:txBody>
      </p:sp>
      <p:sp>
        <p:nvSpPr>
          <p:cNvPr id="47" name="矩形 46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77" name="矩形 76"/>
          <p:cNvSpPr/>
          <p:nvPr/>
        </p:nvSpPr>
        <p:spPr>
          <a:xfrm>
            <a:off x="5607115" y="3523701"/>
            <a:ext cx="492443" cy="134545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匯出＆匯入</a:t>
            </a:r>
            <a:endParaRPr lang="zh-TW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27" name="＞形箭號 26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8" name="＞形箭號 27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9" name="＞形箭號 28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＞形箭號 29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1" name="＞形箭號 30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Text_2"/>
          <p:cNvSpPr/>
          <p:nvPr>
            <p:custDataLst>
              <p:tags r:id="rId1"/>
            </p:custDataLst>
          </p:nvPr>
        </p:nvSpPr>
        <p:spPr>
          <a:xfrm>
            <a:off x="2456765" y="1904172"/>
            <a:ext cx="5338262" cy="44319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推動</a:t>
            </a:r>
            <a:r>
              <a:rPr lang="zh-TW" altLang="en-US" sz="3200" b="1" dirty="0" smtClean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小組組織表</a:t>
            </a:r>
            <a:endParaRPr lang="en-US" altLang="zh-TW" sz="3200" b="1" dirty="0" smtClean="0">
              <a:solidFill>
                <a:srgbClr val="20202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二、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工作執掌</a:t>
            </a:r>
            <a:endParaRPr lang="en-US" altLang="zh-TW" sz="3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三、</a:t>
            </a: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動機說明</a:t>
            </a:r>
            <a:endParaRPr lang="en-US" altLang="zh-TW" sz="3200" b="1" dirty="0" smtClean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四、模組開發應用成果</a:t>
            </a:r>
            <a:endParaRPr lang="en-US" altLang="zh-TW" sz="3200" b="1" dirty="0" smtClean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五、模組開發流程</a:t>
            </a:r>
            <a:endParaRPr lang="en-US" altLang="zh-TW" sz="3200" b="1" dirty="0" smtClean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六、後</a:t>
            </a:r>
            <a:r>
              <a:rPr lang="zh-TW" altLang="en-US" sz="3200" b="1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zh-TW" altLang="en-US" sz="3200" b="1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推動</a:t>
            </a:r>
            <a:endParaRPr lang="en-US" altLang="zh-TW" sz="3200" b="1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3014884" y="615301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90000"/>
              </a:lnSpc>
              <a:spcBef>
                <a:spcPct val="0"/>
              </a:spcBef>
            </a:pP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內     容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5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8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9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grpSp>
        <p:nvGrpSpPr>
          <p:cNvPr id="30" name="Group 10"/>
          <p:cNvGrpSpPr/>
          <p:nvPr/>
        </p:nvGrpSpPr>
        <p:grpSpPr>
          <a:xfrm>
            <a:off x="1108983" y="1352550"/>
            <a:ext cx="6926034" cy="609600"/>
            <a:chOff x="1270908" y="1208314"/>
            <a:chExt cx="6926034" cy="609600"/>
          </a:xfrm>
        </p:grpSpPr>
        <p:cxnSp>
          <p:nvCxnSpPr>
            <p:cNvPr id="31" name="Straight Connector 4"/>
            <p:cNvCxnSpPr/>
            <p:nvPr/>
          </p:nvCxnSpPr>
          <p:spPr>
            <a:xfrm>
              <a:off x="1270908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"/>
            <p:cNvCxnSpPr/>
            <p:nvPr/>
          </p:nvCxnSpPr>
          <p:spPr>
            <a:xfrm>
              <a:off x="1270908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"/>
            <p:cNvCxnSpPr/>
            <p:nvPr/>
          </p:nvCxnSpPr>
          <p:spPr>
            <a:xfrm>
              <a:off x="5148942" y="1428750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"/>
            <p:cNvCxnSpPr/>
            <p:nvPr/>
          </p:nvCxnSpPr>
          <p:spPr>
            <a:xfrm>
              <a:off x="5148942" y="1472294"/>
              <a:ext cx="3048000" cy="1588"/>
            </a:xfrm>
            <a:prstGeom prst="line">
              <a:avLst/>
            </a:prstGeom>
            <a:ln w="12700">
              <a:solidFill>
                <a:srgbClr val="5DA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9" descr="yellow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776" y="1208314"/>
              <a:ext cx="58674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2"/>
          <p:cNvSpPr txBox="1"/>
          <p:nvPr/>
        </p:nvSpPr>
        <p:spPr>
          <a:xfrm>
            <a:off x="206515" y="101209"/>
            <a:ext cx="8545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</a:p>
        </p:txBody>
      </p:sp>
      <p:sp>
        <p:nvSpPr>
          <p:cNvPr id="47" name="矩形 46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25" name="群組 2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27" name="＞形箭號 26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8" name="＞形箭號 27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9" name="＞形箭號 28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＞形箭號 29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1" name="＞形箭號 30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502431" y="1785238"/>
            <a:ext cx="8186739" cy="204154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lvl="0" algn="just" defTabSz="914024">
              <a:lnSpc>
                <a:spcPts val="3200"/>
              </a:lnSpc>
              <a:defRPr/>
            </a:pPr>
            <a:r>
              <a:rPr lang="zh-TW" altLang="en-US" sz="2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一、以大數據建立</a:t>
            </a:r>
            <a:r>
              <a:rPr lang="en-US" altLang="zh-TW" sz="2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6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模組，預測鋼構架初始斷面</a:t>
            </a:r>
            <a:r>
              <a:rPr lang="zh-TW" altLang="en-US" sz="26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族群</a:t>
            </a:r>
            <a:endParaRPr lang="en-US" altLang="zh-TW" sz="26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48000" lvl="0" algn="just" defTabSz="914024">
              <a:lnSpc>
                <a:spcPts val="3000"/>
              </a:lnSpc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鋼結構一般區分為</a:t>
            </a:r>
            <a:r>
              <a:rPr lang="zh-TW" altLang="en-US" sz="2400" b="1" dirty="0">
                <a:latin typeface="新細明體" panose="02020500000000000000" pitchFamily="18" charset="-120"/>
                <a:cs typeface="Times New Roman" panose="02020603050405020304" pitchFamily="18" charset="0"/>
              </a:rPr>
              <a:t>①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廠房、</a:t>
            </a:r>
            <a:r>
              <a:rPr lang="zh-TW" altLang="en-US" sz="2400" b="1" dirty="0">
                <a:latin typeface="新細明體" panose="02020500000000000000" pitchFamily="18" charset="-120"/>
                <a:cs typeface="Times New Roman" panose="02020603050405020304" pitchFamily="18" charset="0"/>
              </a:rPr>
              <a:t>②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架台與</a:t>
            </a:r>
            <a:r>
              <a:rPr lang="zh-TW" altLang="en-US" sz="2400" b="1" dirty="0">
                <a:latin typeface="新細明體" panose="02020500000000000000" pitchFamily="18" charset="-120"/>
                <a:cs typeface="Times New Roman" panose="02020603050405020304" pitchFamily="18" charset="0"/>
              </a:rPr>
              <a:t>③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管架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等，以麥寮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ARO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廠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2005/05~2005/08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月，計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座製程、管架鋼構及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棟鋼構廠房結構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模型，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總體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數據有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28,735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筆資料，以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大數據方式供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訓練模型。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3"/>
          <a:srcRect b="2011"/>
          <a:stretch/>
        </p:blipFill>
        <p:spPr>
          <a:xfrm>
            <a:off x="6047125" y="4142125"/>
            <a:ext cx="2677668" cy="210114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AB173426-5089-8E12-8B12-B6FF6075E2CE}"/>
              </a:ext>
            </a:extLst>
          </p:cNvPr>
          <p:cNvSpPr txBox="1"/>
          <p:nvPr/>
        </p:nvSpPr>
        <p:spPr>
          <a:xfrm>
            <a:off x="7274459" y="6038271"/>
            <a:ext cx="831175" cy="374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③管架</a:t>
            </a:r>
            <a:endParaRPr lang="zh-TW" altLang="en-US" sz="1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6" y="4072882"/>
            <a:ext cx="2486406" cy="2258568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7F28EFB2-D7F0-E2BA-A502-76638DE96B7F}"/>
              </a:ext>
            </a:extLst>
          </p:cNvPr>
          <p:cNvSpPr txBox="1"/>
          <p:nvPr/>
        </p:nvSpPr>
        <p:spPr>
          <a:xfrm>
            <a:off x="1808844" y="6038270"/>
            <a:ext cx="831175" cy="374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①廠房</a:t>
            </a:r>
            <a:endParaRPr lang="zh-TW" altLang="en-US" sz="1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91" y="3790485"/>
            <a:ext cx="2127695" cy="3003804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68E83C91-F08D-4C04-E468-66177F4C2397}"/>
              </a:ext>
            </a:extLst>
          </p:cNvPr>
          <p:cNvSpPr txBox="1"/>
          <p:nvPr/>
        </p:nvSpPr>
        <p:spPr>
          <a:xfrm>
            <a:off x="4795851" y="6038272"/>
            <a:ext cx="831175" cy="374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②架台</a:t>
            </a:r>
            <a:endParaRPr lang="zh-TW" altLang="en-US" sz="1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23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CF47BCA4-1990-2641-6B60-52C7EEFA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15" y="2774155"/>
            <a:ext cx="2416084" cy="4033301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134727" y="1808820"/>
            <a:ext cx="8554443" cy="2554509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266700" indent="-2667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資料庫數據：</a:t>
            </a:r>
            <a:endParaRPr lang="en-US" altLang="zh-TW" sz="2400" b="1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8775" indent="-358775" algn="just" defTabSz="914024">
              <a:lnSpc>
                <a:spcPts val="2000"/>
              </a:lnSpc>
              <a:spcBef>
                <a:spcPts val="6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模型訓練前先檢視資料合理性，在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欄位中發現離群值及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8775" indent="-358775" algn="just" defTabSz="914024">
              <a:lnSpc>
                <a:spcPts val="2000"/>
              </a:lnSpc>
              <a:spcBef>
                <a:spcPts val="6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缺失值，</a:t>
            </a:r>
            <a:r>
              <a:rPr lang="zh-TW" altLang="en-US" sz="2400" b="1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經處理後資料庫筆數總計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27,750</a:t>
            </a:r>
            <a:r>
              <a:rPr lang="zh-TW" altLang="en-US" sz="2400" b="1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筆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defTabSz="914024">
              <a:lnSpc>
                <a:spcPts val="2000"/>
              </a:lnSpc>
              <a:spcBef>
                <a:spcPts val="12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b="1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⑴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缺失值：從資料庫中剔除該筆資料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63750" indent="-2063750" algn="just" defTabSz="914024">
              <a:lnSpc>
                <a:spcPts val="2000"/>
              </a:lnSpc>
              <a:spcBef>
                <a:spcPts val="6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b="1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⑵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離群值：保留與平均值正負三個標準差內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63750" indent="-2063750" algn="just" defTabSz="914024">
              <a:lnSpc>
                <a:spcPts val="2000"/>
              </a:lnSpc>
              <a:spcBef>
                <a:spcPts val="6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       的數值，其餘去掉以剔除離群值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63750" indent="-2063750" algn="just" defTabSz="914024">
              <a:lnSpc>
                <a:spcPts val="2000"/>
              </a:lnSpc>
              <a:spcBef>
                <a:spcPts val="600"/>
              </a:spcBef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       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TextBox 42"/>
          <p:cNvSpPr txBox="1"/>
          <p:nvPr/>
        </p:nvSpPr>
        <p:spPr>
          <a:xfrm>
            <a:off x="206515" y="101209"/>
            <a:ext cx="877009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</a:p>
        </p:txBody>
      </p:sp>
      <p:sp>
        <p:nvSpPr>
          <p:cNvPr id="47" name="矩形 46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25" name="群組 24"/>
          <p:cNvGrpSpPr/>
          <p:nvPr/>
        </p:nvGrpSpPr>
        <p:grpSpPr>
          <a:xfrm>
            <a:off x="454830" y="1065960"/>
            <a:ext cx="8234340" cy="648000"/>
            <a:chOff x="410495" y="1137935"/>
            <a:chExt cx="8234340" cy="648000"/>
          </a:xfrm>
        </p:grpSpPr>
        <p:sp>
          <p:nvSpPr>
            <p:cNvPr id="27" name="＞形箭號 26"/>
            <p:cNvSpPr/>
            <p:nvPr/>
          </p:nvSpPr>
          <p:spPr>
            <a:xfrm>
              <a:off x="410495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chemeClr val="bg1"/>
            </a:solidFill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8" name="＞形箭號 27"/>
            <p:cNvSpPr/>
            <p:nvPr/>
          </p:nvSpPr>
          <p:spPr>
            <a:xfrm>
              <a:off x="2059043" y="1137935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A29BFE"/>
            </a:solidFill>
            <a:ln w="38100">
              <a:solidFill>
                <a:srgbClr val="A29BF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9" name="＞形箭號 28"/>
            <p:cNvSpPr/>
            <p:nvPr/>
          </p:nvSpPr>
          <p:spPr>
            <a:xfrm>
              <a:off x="371690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＞形箭號 29"/>
            <p:cNvSpPr/>
            <p:nvPr/>
          </p:nvSpPr>
          <p:spPr>
            <a:xfrm>
              <a:off x="5387173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1" name="＞形箭號 30"/>
            <p:cNvSpPr/>
            <p:nvPr/>
          </p:nvSpPr>
          <p:spPr>
            <a:xfrm>
              <a:off x="7024835" y="1137935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28663" y="4088922"/>
            <a:ext cx="6188542" cy="2531514"/>
            <a:chOff x="3181463" y="4146302"/>
            <a:chExt cx="7542330" cy="2187483"/>
          </a:xfrm>
        </p:grpSpPr>
        <p:pic>
          <p:nvPicPr>
            <p:cNvPr id="12" name="圖片 11">
              <a:extLst>
                <a:ext uri="{FF2B5EF4-FFF2-40B4-BE49-F238E27FC236}">
                  <a16:creationId xmlns="" xmlns:a16="http://schemas.microsoft.com/office/drawing/2014/main" id="{33B0333B-71B5-2402-105A-56F8082D3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463" y="4146302"/>
              <a:ext cx="7542330" cy="2187483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="" xmlns:a16="http://schemas.microsoft.com/office/drawing/2014/main" id="{B20B3D99-1DB5-F1AD-C808-E67520F8617F}"/>
                </a:ext>
              </a:extLst>
            </p:cNvPr>
            <p:cNvSpPr/>
            <p:nvPr/>
          </p:nvSpPr>
          <p:spPr>
            <a:xfrm>
              <a:off x="7196440" y="6081174"/>
              <a:ext cx="810090" cy="2500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="" xmlns:a16="http://schemas.microsoft.com/office/drawing/2014/main" id="{786441E9-6D29-1B1C-91D6-0A8C4D657581}"/>
                </a:ext>
              </a:extLst>
            </p:cNvPr>
            <p:cNvSpPr txBox="1"/>
            <p:nvPr/>
          </p:nvSpPr>
          <p:spPr>
            <a:xfrm>
              <a:off x="8079976" y="5904275"/>
              <a:ext cx="1169513" cy="299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離群值</a:t>
              </a:r>
              <a:r>
                <a:rPr lang="en-US" altLang="zh-TW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endPara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812F3C7C-E17B-C6C8-1782-B537C9D2796F}"/>
              </a:ext>
            </a:extLst>
          </p:cNvPr>
          <p:cNvSpPr/>
          <p:nvPr/>
        </p:nvSpPr>
        <p:spPr>
          <a:xfrm>
            <a:off x="7405304" y="5837821"/>
            <a:ext cx="722091" cy="1981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3F67D42-DDE5-3794-5620-768343D17E1B}"/>
              </a:ext>
            </a:extLst>
          </p:cNvPr>
          <p:cNvSpPr txBox="1"/>
          <p:nvPr/>
        </p:nvSpPr>
        <p:spPr>
          <a:xfrm>
            <a:off x="7784234" y="6135187"/>
            <a:ext cx="95317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缺失值</a:t>
            </a:r>
            <a:r>
              <a:rPr lang="en-US" altLang="zh-TW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1" name="＞形箭號 1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目標</a:t>
              </a: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3" name="＞形箭號 12"/>
            <p:cNvSpPr/>
            <p:nvPr/>
          </p:nvSpPr>
          <p:spPr>
            <a:xfrm>
              <a:off x="3764719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74B9FF"/>
            </a:solidFill>
            <a:ln w="38100">
              <a:solidFill>
                <a:srgbClr val="74B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＞形箭號 1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評估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2342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9983" y="1811746"/>
            <a:ext cx="702679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特徵變數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選取：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6" name="內容版面配置區 3">
            <a:extLst>
              <a:ext uri="{FF2B5EF4-FFF2-40B4-BE49-F238E27FC236}">
                <a16:creationId xmlns="" xmlns:a16="http://schemas.microsoft.com/office/drawing/2014/main" id="{AE760864-E356-ADD2-C55F-0C5BE8F82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632928"/>
              </p:ext>
            </p:extLst>
          </p:nvPr>
        </p:nvGraphicFramePr>
        <p:xfrm>
          <a:off x="544909" y="2250754"/>
          <a:ext cx="8280922" cy="388704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069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3402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516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048586">
                  <a:extLst>
                    <a:ext uri="{9D8B030D-6E8A-4147-A177-3AD203B41FA5}">
                      <a16:colId xmlns="" xmlns:a16="http://schemas.microsoft.com/office/drawing/2014/main" val="3194756234"/>
                    </a:ext>
                  </a:extLst>
                </a:gridCol>
              </a:tblGrid>
              <a:tr h="387739"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特徵變數</a:t>
                      </a:r>
                      <a:r>
                        <a:rPr lang="en-US" altLang="zh-TW" sz="20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2000" b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桿件斷面性質</a:t>
                      </a:r>
                      <a:r>
                        <a:rPr lang="en-US" altLang="zh-TW" sz="20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2000" b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TW" sz="1800" b="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Frame 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zh-TW" altLang="en-US" sz="1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桿件編號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</a:t>
                      </a:r>
                      <a:r>
                        <a:rPr lang="zh-TW" altLang="en-US" sz="1800" b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斷面面積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TW" sz="1800" b="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Length 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zh-TW" altLang="en-US" sz="1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桿件長度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endParaRPr lang="zh-TW" altLang="en-US" sz="1800" b="0" i="0" kern="1200" baseline="-250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endParaRPr lang="zh-TW" altLang="en-US" sz="1800" b="0" kern="1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Max_CentroidX/Y/Z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模型中最大</a:t>
                      </a:r>
                      <a:r>
                        <a:rPr lang="zh-TW" altLang="en-US" sz="1800" b="0" kern="12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座標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en-US" altLang="zh-TW" sz="1800" b="0" kern="12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Ratio 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桿件應力比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1800" b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n-US" sz="18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FORCEDIR_X/Y/Z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桿件所受合力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endParaRPr lang="zh-TW" altLang="en-US" sz="1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77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</a:t>
                      </a: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Beam/Column/Brace</a:t>
                      </a:r>
                      <a:endParaRPr lang="zh-TW" alt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模型中各類</a:t>
                      </a:r>
                      <a:r>
                        <a:rPr lang="zh-TW" altLang="en-US" sz="1800" b="0" kern="12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桿件數量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77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TW" sz="1800" b="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en-US" altLang="zh-TW" sz="18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CentroidX/Y/Z 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  <a:ea typeface="新細明體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zh-TW" altLang="en-US" sz="1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桿件質心座標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163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總計</a:t>
                      </a:r>
                      <a:r>
                        <a:rPr lang="en-US" altLang="zh-TW" sz="2000" b="0" u="sng" kern="1200" dirty="0" smtClean="0">
                          <a:solidFill>
                            <a:srgbClr val="0000F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</a:t>
                      </a:r>
                      <a:r>
                        <a:rPr lang="zh-TW" altLang="en-US" sz="20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個特徵變數</a:t>
                      </a:r>
                      <a:r>
                        <a:rPr lang="en-US" altLang="zh-TW" sz="20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2000" b="0" kern="12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b="0" kern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項次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3,5</a:t>
                      </a: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各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個特徵變數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]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預測值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2000" b="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zh-TW" altLang="en-US" sz="2000" b="0" kern="12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</a:t>
                      </a:r>
                      <a:endParaRPr lang="zh-TW" altLang="en-US" sz="2000" b="0" i="0" kern="1200" baseline="-250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4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1" name="＞形箭號 1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目標</a:t>
              </a: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3" name="＞形箭號 12"/>
            <p:cNvSpPr/>
            <p:nvPr/>
          </p:nvSpPr>
          <p:spPr>
            <a:xfrm>
              <a:off x="3764719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74B9FF"/>
            </a:solidFill>
            <a:ln w="38100">
              <a:solidFill>
                <a:srgbClr val="74B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＞形箭號 1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評估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2342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6" y="1729944"/>
            <a:ext cx="3087700" cy="502665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特徵變數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X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：</a:t>
            </a:r>
            <a:endParaRPr lang="zh-TW" altLang="en-US" sz="2200" b="1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4" y="1868357"/>
            <a:ext cx="3423389" cy="234148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330783"/>
            <a:ext cx="2742105" cy="370850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8" y="4277620"/>
            <a:ext cx="3423389" cy="235728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45733" y="6104774"/>
            <a:ext cx="2735323" cy="380480"/>
          </a:xfrm>
          <a:prstGeom prst="rect">
            <a:avLst/>
          </a:prstGeom>
        </p:spPr>
        <p:txBody>
          <a:bodyPr vert="horz" wrap="square" lIns="36000" tIns="36000" rIns="36000" bIns="3600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鋼構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結構模型</a:t>
            </a:r>
            <a:endParaRPr lang="zh-TW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5976680" y="2361028"/>
            <a:ext cx="710555" cy="1548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>
            <a:stCxn id="24" idx="3"/>
            <a:endCxn id="27" idx="1"/>
          </p:cNvCxnSpPr>
          <p:nvPr/>
        </p:nvCxnSpPr>
        <p:spPr>
          <a:xfrm flipV="1">
            <a:off x="6687235" y="2002657"/>
            <a:ext cx="527398" cy="435799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922151" y="5022853"/>
            <a:ext cx="1170130" cy="1163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214633" y="1822657"/>
            <a:ext cx="1728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Frame 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：桿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件編號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向右箭號 27"/>
          <p:cNvSpPr/>
          <p:nvPr/>
        </p:nvSpPr>
        <p:spPr>
          <a:xfrm>
            <a:off x="5645659" y="2383780"/>
            <a:ext cx="225025" cy="170496"/>
          </a:xfrm>
          <a:prstGeom prst="rightArrow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214633" y="4447908"/>
            <a:ext cx="1728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</a:t>
            </a:r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：桿件長度</a:t>
            </a:r>
          </a:p>
        </p:txBody>
      </p:sp>
      <p:cxnSp>
        <p:nvCxnSpPr>
          <p:cNvPr id="30" name="直線接點 29"/>
          <p:cNvCxnSpPr>
            <a:stCxn id="26" idx="0"/>
            <a:endCxn id="29" idx="1"/>
          </p:cNvCxnSpPr>
          <p:nvPr/>
        </p:nvCxnSpPr>
        <p:spPr>
          <a:xfrm flipV="1">
            <a:off x="6507216" y="4627908"/>
            <a:ext cx="707417" cy="394945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向右箭號 30"/>
          <p:cNvSpPr/>
          <p:nvPr/>
        </p:nvSpPr>
        <p:spPr>
          <a:xfrm>
            <a:off x="5652120" y="4852356"/>
            <a:ext cx="225025" cy="170496"/>
          </a:xfrm>
          <a:prstGeom prst="rightArrow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873776" y="1782978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①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73776" y="4168243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②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1" name="＞形箭號 1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目標</a:t>
              </a: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3" name="＞形箭號 12"/>
            <p:cNvSpPr/>
            <p:nvPr/>
          </p:nvSpPr>
          <p:spPr>
            <a:xfrm>
              <a:off x="3764719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74B9FF"/>
            </a:solidFill>
            <a:ln w="38100">
              <a:solidFill>
                <a:srgbClr val="74B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＞形箭號 1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評估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2342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2" y="2205547"/>
            <a:ext cx="3419440" cy="2258568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36" y="2164490"/>
            <a:ext cx="3727427" cy="225462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003538" y="3539232"/>
            <a:ext cx="2483897" cy="3189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：桿件應力比，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≦1.0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61169" y="3113965"/>
            <a:ext cx="360039" cy="1350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1156646" y="2158972"/>
            <a:ext cx="315035" cy="298844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206907" y="2708731"/>
            <a:ext cx="1194963" cy="3150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>
            <a:stCxn id="39" idx="5"/>
            <a:endCxn id="40" idx="1"/>
          </p:cNvCxnSpPr>
          <p:nvPr/>
        </p:nvCxnSpPr>
        <p:spPr>
          <a:xfrm>
            <a:off x="1425545" y="2414051"/>
            <a:ext cx="781362" cy="452198"/>
          </a:xfrm>
          <a:prstGeom prst="line">
            <a:avLst/>
          </a:prstGeom>
          <a:ln w="12700">
            <a:solidFill>
              <a:srgbClr val="00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971858" y="3425708"/>
            <a:ext cx="2096189" cy="5651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Max_CentroidX</a:t>
            </a:r>
            <a:r>
              <a:rPr lang="en-US" altLang="zh-TW" sz="1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/Y/Z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中最大座標</a:t>
            </a:r>
          </a:p>
        </p:txBody>
      </p:sp>
      <p:cxnSp>
        <p:nvCxnSpPr>
          <p:cNvPr id="43" name="直線接點 42"/>
          <p:cNvCxnSpPr>
            <a:stCxn id="40" idx="2"/>
            <a:endCxn id="42" idx="0"/>
          </p:cNvCxnSpPr>
          <p:nvPr/>
        </p:nvCxnSpPr>
        <p:spPr>
          <a:xfrm>
            <a:off x="2804389" y="3023766"/>
            <a:ext cx="215564" cy="401942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38" idx="2"/>
            <a:endCxn id="37" idx="0"/>
          </p:cNvCxnSpPr>
          <p:nvPr/>
        </p:nvCxnSpPr>
        <p:spPr>
          <a:xfrm>
            <a:off x="6941189" y="3248980"/>
            <a:ext cx="304298" cy="290252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38" idx="1"/>
          </p:cNvCxnSpPr>
          <p:nvPr/>
        </p:nvCxnSpPr>
        <p:spPr>
          <a:xfrm>
            <a:off x="5742130" y="2261346"/>
            <a:ext cx="1019039" cy="920127"/>
          </a:xfrm>
          <a:prstGeom prst="straightConnector1">
            <a:avLst/>
          </a:prstGeom>
          <a:ln w="12700">
            <a:solidFill>
              <a:srgbClr val="00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8" y="4500802"/>
            <a:ext cx="3423389" cy="2258568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1871700" y="5015236"/>
            <a:ext cx="1992652" cy="391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867285" y="5615152"/>
            <a:ext cx="2009209" cy="5651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FORCEDIR_X/Y/Z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桿件所受合力</a:t>
            </a:r>
          </a:p>
        </p:txBody>
      </p:sp>
      <p:cxnSp>
        <p:nvCxnSpPr>
          <p:cNvPr id="49" name="直線接點 48"/>
          <p:cNvCxnSpPr/>
          <p:nvPr/>
        </p:nvCxnSpPr>
        <p:spPr>
          <a:xfrm>
            <a:off x="1601670" y="4672360"/>
            <a:ext cx="270030" cy="342876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47" idx="2"/>
            <a:endCxn id="48" idx="0"/>
          </p:cNvCxnSpPr>
          <p:nvPr/>
        </p:nvCxnSpPr>
        <p:spPr>
          <a:xfrm>
            <a:off x="2868026" y="5406907"/>
            <a:ext cx="3864" cy="208245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圖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449" y="3945389"/>
            <a:ext cx="1337806" cy="276897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7172930" y="3947779"/>
            <a:ext cx="504415" cy="27665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594516" y="5355439"/>
            <a:ext cx="2103000" cy="5651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r>
              <a:rPr lang="en-US" altLang="zh-TW" sz="1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Beam/Column/Brace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中各類桿件數量</a:t>
            </a:r>
          </a:p>
        </p:txBody>
      </p:sp>
      <p:cxnSp>
        <p:nvCxnSpPr>
          <p:cNvPr id="54" name="直線接點 53"/>
          <p:cNvCxnSpPr>
            <a:stCxn id="52" idx="1"/>
          </p:cNvCxnSpPr>
          <p:nvPr/>
        </p:nvCxnSpPr>
        <p:spPr>
          <a:xfrm flipH="1">
            <a:off x="6709449" y="5331072"/>
            <a:ext cx="463481" cy="179957"/>
          </a:xfrm>
          <a:prstGeom prst="line">
            <a:avLst/>
          </a:prstGeom>
          <a:ln w="12700">
            <a:solidFill>
              <a:srgbClr val="FF00FF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70061" y="2045902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③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0061" y="4110368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⑤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341322" y="2045902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④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248452" y="3947780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⑥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19656" y="1729944"/>
            <a:ext cx="3087700" cy="502665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特徵變數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X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：</a:t>
            </a:r>
            <a:endParaRPr lang="zh-TW" altLang="en-US" sz="2200" b="1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1" name="＞形箭號 1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目標</a:t>
              </a: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3" name="＞形箭號 12"/>
            <p:cNvSpPr/>
            <p:nvPr/>
          </p:nvSpPr>
          <p:spPr>
            <a:xfrm>
              <a:off x="3764719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74B9FF"/>
            </a:solidFill>
            <a:ln w="38100">
              <a:solidFill>
                <a:srgbClr val="74B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＞形箭號 1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評估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2342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41918" y="2073489"/>
            <a:ext cx="5341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b="1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Ⅰ.</a:t>
            </a:r>
            <a:endParaRPr lang="zh-TW" altLang="en-US" sz="2200" dirty="0"/>
          </a:p>
        </p:txBody>
      </p:sp>
      <p:sp>
        <p:nvSpPr>
          <p:cNvPr id="60" name="矩形 59"/>
          <p:cNvSpPr/>
          <p:nvPr/>
        </p:nvSpPr>
        <p:spPr>
          <a:xfrm>
            <a:off x="363503" y="4780928"/>
            <a:ext cx="5341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b="1" dirty="0" smtClean="0">
                <a:latin typeface="新細明體" panose="02020500000000000000" pitchFamily="18" charset="-120"/>
                <a:cs typeface="Times New Roman" panose="02020603050405020304" pitchFamily="18" charset="0"/>
              </a:rPr>
              <a:t>Ⅱ.</a:t>
            </a:r>
            <a:endParaRPr lang="zh-TW" altLang="en-US" sz="2200" dirty="0"/>
          </a:p>
        </p:txBody>
      </p:sp>
      <p:sp>
        <p:nvSpPr>
          <p:cNvPr id="61" name="矩形 60"/>
          <p:cNvSpPr/>
          <p:nvPr/>
        </p:nvSpPr>
        <p:spPr>
          <a:xfrm>
            <a:off x="904925" y="2106989"/>
            <a:ext cx="7951720" cy="393789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54900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Area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件的截面積大小，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與開發目標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降低鋼構總重量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密切相關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2" name="群組 61"/>
          <p:cNvGrpSpPr>
            <a:grpSpLocks noChangeAspect="1"/>
          </p:cNvGrpSpPr>
          <p:nvPr/>
        </p:nvGrpSpPr>
        <p:grpSpPr>
          <a:xfrm>
            <a:off x="611563" y="2514658"/>
            <a:ext cx="7702663" cy="1958341"/>
            <a:chOff x="611560" y="1988840"/>
            <a:chExt cx="8311760" cy="2117316"/>
          </a:xfrm>
        </p:grpSpPr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91698"/>
              <a:ext cx="1819529" cy="211445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700" y="1992236"/>
              <a:ext cx="1665185" cy="211392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5989" y="1991698"/>
              <a:ext cx="2227917" cy="211320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3906" y="1988840"/>
              <a:ext cx="2589414" cy="211320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67" name="矩形 66"/>
          <p:cNvSpPr/>
          <p:nvPr/>
        </p:nvSpPr>
        <p:spPr>
          <a:xfrm>
            <a:off x="1016605" y="4431801"/>
            <a:ext cx="8258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546775" y="4435730"/>
            <a:ext cx="10438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型槽鋼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4481990" y="4432679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角鋼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6732240" y="4421012"/>
            <a:ext cx="8258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904926" y="4749065"/>
            <a:ext cx="7875519" cy="86173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54900" algn="just" defTabSz="914024">
              <a:lnSpc>
                <a:spcPts val="30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000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(Section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Modulus)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4900" algn="just" defTabSz="914024">
              <a:lnSpc>
                <a:spcPts val="3000"/>
              </a:lnSpc>
              <a:spcBef>
                <a:spcPts val="0"/>
              </a:spcBef>
              <a:tabLst>
                <a:tab pos="88900" algn="l"/>
              </a:tabLst>
              <a:defRPr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斷面模數為構件對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承受彎矩的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能力，如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型鋼斷面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模數之公式如下：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 rotWithShape="1">
          <a:blip r:embed="rId7"/>
          <a:srcRect t="814" r="758" b="52442"/>
          <a:stretch/>
        </p:blipFill>
        <p:spPr>
          <a:xfrm>
            <a:off x="2913378" y="5559196"/>
            <a:ext cx="3562312" cy="1218338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6" name="矩形 25"/>
          <p:cNvSpPr/>
          <p:nvPr/>
        </p:nvSpPr>
        <p:spPr>
          <a:xfrm>
            <a:off x="406956" y="1718810"/>
            <a:ext cx="7045364" cy="502665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桿件斷面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性質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初始化族群預測目標值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5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1" name="＞形箭號 1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目標</a:t>
              </a: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3" name="＞形箭號 12"/>
            <p:cNvSpPr/>
            <p:nvPr/>
          </p:nvSpPr>
          <p:spPr>
            <a:xfrm>
              <a:off x="3764719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74B9FF"/>
            </a:solidFill>
            <a:ln w="38100">
              <a:solidFill>
                <a:srgbClr val="74B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＞形箭號 1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評估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45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9983" y="1898830"/>
            <a:ext cx="8547482" cy="1631179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相關性分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析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61950" lvl="1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除了鋼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構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桿件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斷面積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Area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與斷面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模數</a:t>
            </a:r>
            <a:r>
              <a:rPr lang="en-US" altLang="zh-TW" sz="22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200" b="1" baseline="-25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係數最高</a:t>
            </a:r>
            <a:r>
              <a:rPr lang="en-US" altLang="zh-TW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(=0.97</a:t>
            </a:r>
            <a:r>
              <a:rPr lang="en-US" altLang="zh-TW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以外，其餘相關係數較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高之變數，均與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廠房規模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有關。</a:t>
            </a: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" y="3146015"/>
            <a:ext cx="4429950" cy="355836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15D9C9A4-B878-A358-39C2-CD43CF83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486" y="3146015"/>
            <a:ext cx="4675009" cy="3558364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 rot="2323613">
            <a:off x="2669219" y="4898608"/>
            <a:ext cx="495055" cy="731031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2323613">
            <a:off x="7131513" y="4889496"/>
            <a:ext cx="495055" cy="731031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1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2666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2511" y="1764226"/>
            <a:ext cx="8286659" cy="296487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01675" lvl="1" indent="-3429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以監督式機器學習訓練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模型學習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程式分析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結果，與各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桿件特徵變數與斷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面積之關係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1600"/>
              </a:lnSpc>
              <a:spcBef>
                <a:spcPts val="75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評估：</a:t>
            </a:r>
            <a:endParaRPr lang="en-US" altLang="zh-TW" sz="2400" b="1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27868"/>
              </p:ext>
            </p:extLst>
          </p:nvPr>
        </p:nvGraphicFramePr>
        <p:xfrm>
          <a:off x="1405816" y="4713137"/>
          <a:ext cx="6615735" cy="186739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245">
                  <a:extLst>
                    <a:ext uri="{9D8B030D-6E8A-4147-A177-3AD203B41FA5}">
                      <a16:colId xmlns="" xmlns:a16="http://schemas.microsoft.com/office/drawing/2014/main" val="3109753273"/>
                    </a:ext>
                  </a:extLst>
                </a:gridCol>
                <a:gridCol w="2205245">
                  <a:extLst>
                    <a:ext uri="{9D8B030D-6E8A-4147-A177-3AD203B41FA5}">
                      <a16:colId xmlns="" xmlns:a16="http://schemas.microsoft.com/office/drawing/2014/main" val="3116688821"/>
                    </a:ext>
                  </a:extLst>
                </a:gridCol>
                <a:gridCol w="2205245">
                  <a:extLst>
                    <a:ext uri="{9D8B030D-6E8A-4147-A177-3AD203B41FA5}">
                      <a16:colId xmlns="" xmlns:a16="http://schemas.microsoft.com/office/drawing/2014/main" val="4091588154"/>
                    </a:ext>
                  </a:extLst>
                </a:gridCol>
              </a:tblGrid>
              <a:tr h="46426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訓練集桿件資料</a:t>
                      </a:r>
                      <a:r>
                        <a:rPr lang="en-US" altLang="zh-TW" sz="2000" dirty="0" smtClean="0">
                          <a:solidFill>
                            <a:schemeClr val="bg1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24,975</a:t>
                      </a:r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筆、測試集桿件資料</a:t>
                      </a:r>
                      <a:r>
                        <a:rPr lang="en-US" altLang="zh-TW" sz="2000" dirty="0" smtClean="0">
                          <a:solidFill>
                            <a:schemeClr val="bg1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2,775</a:t>
                      </a:r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筆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051838"/>
                  </a:ext>
                </a:extLst>
              </a:tr>
              <a:tr h="4677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演算法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R</a:t>
                      </a:r>
                      <a:r>
                        <a:rPr lang="en-US" altLang="zh-TW" sz="2000" baseline="30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2</a:t>
                      </a:r>
                      <a:endParaRPr lang="zh-TW" altLang="en-US" sz="2000" baseline="30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斷</a:t>
                      </a:r>
                      <a:r>
                        <a:rPr lang="zh-TW" altLang="en-US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面積</a:t>
                      </a:r>
                      <a:r>
                        <a:rPr lang="en-US" altLang="zh-TW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MAPE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84441054"/>
                  </a:ext>
                </a:extLst>
              </a:tr>
              <a:tr h="4677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xgboost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0.927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21.3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23176726"/>
                  </a:ext>
                </a:extLst>
              </a:tr>
              <a:tr h="4677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lightgbm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0.986</a:t>
                      </a:r>
                      <a:endParaRPr lang="zh-TW" altLang="en-US" sz="2000" dirty="0"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FCFC-標楷體+Times New Roman" panose="03000503000000000000" pitchFamily="66" charset="-120"/>
                          <a:ea typeface="FCFC-標楷體+Times New Roman" panose="03000503000000000000" pitchFamily="66" charset="-120"/>
                        </a:rPr>
                        <a:t>12.2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FCFC-標楷體+Times New Roman" panose="03000503000000000000" pitchFamily="66" charset="-120"/>
                        <a:ea typeface="FCFC-標楷體+Times New Roman" panose="03000503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6442461"/>
                  </a:ext>
                </a:extLst>
              </a:tr>
            </a:tbl>
          </a:graphicData>
        </a:graphic>
      </p:graphicFrame>
      <p:sp>
        <p:nvSpPr>
          <p:cNvPr id="13" name="圓角矩形 12"/>
          <p:cNvSpPr/>
          <p:nvPr/>
        </p:nvSpPr>
        <p:spPr>
          <a:xfrm>
            <a:off x="1405816" y="6117590"/>
            <a:ext cx="6615735" cy="46294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021551" y="6163948"/>
            <a:ext cx="807516" cy="400073"/>
          </a:xfrm>
          <a:prstGeom prst="rect">
            <a:avLst/>
          </a:prstGeom>
        </p:spPr>
        <p:txBody>
          <a:bodyPr vert="horz" wrap="square" lIns="91403" tIns="45702" rIns="91403" bIns="45702">
            <a:spAutoFit/>
          </a:bodyPr>
          <a:lstStyle/>
          <a:p>
            <a:pPr lvl="0" algn="ctr" defTabSz="914024">
              <a:lnSpc>
                <a:spcPts val="2350"/>
              </a:lnSpc>
              <a:defRPr/>
            </a:pP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較佳</a:t>
            </a:r>
            <a:endParaRPr lang="en-US" altLang="zh-TW" sz="24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1" name="＞形箭號 2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2" name="＞形箭號 2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3" name="＞形箭號 22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24" name="＞形箭號 23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7" name="＞形箭號 26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240999" y="2911316"/>
            <a:ext cx="6609682" cy="1258926"/>
            <a:chOff x="1129763" y="2911316"/>
            <a:chExt cx="6609682" cy="1258926"/>
          </a:xfrm>
        </p:grpSpPr>
        <p:sp>
          <p:nvSpPr>
            <p:cNvPr id="3" name="流程圖: 程序 2"/>
            <p:cNvSpPr/>
            <p:nvPr/>
          </p:nvSpPr>
          <p:spPr>
            <a:xfrm>
              <a:off x="1129763" y="2986763"/>
              <a:ext cx="1860447" cy="1117311"/>
            </a:xfrm>
            <a:prstGeom prst="flowChartProcess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各模型</a:t>
              </a:r>
              <a:endPara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20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桿件資料</a:t>
              </a:r>
              <a:endPara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9" name="流程圖: 程序 18"/>
            <p:cNvSpPr/>
            <p:nvPr/>
          </p:nvSpPr>
          <p:spPr>
            <a:xfrm>
              <a:off x="3664098" y="2986763"/>
              <a:ext cx="1382849" cy="1117311"/>
            </a:xfrm>
            <a:prstGeom prst="flowChartProcess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數據</a:t>
              </a:r>
              <a:r>
                <a:rPr lang="zh-TW" altLang="en-US" sz="20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模型</a:t>
              </a:r>
              <a:endPara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流程圖: 程序 19"/>
            <p:cNvSpPr/>
            <p:nvPr/>
          </p:nvSpPr>
          <p:spPr>
            <a:xfrm>
              <a:off x="5714223" y="2911316"/>
              <a:ext cx="2025222" cy="1258926"/>
            </a:xfrm>
            <a:prstGeom prst="flowChartProcess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預測各桿件</a:t>
              </a:r>
              <a:endParaRPr lang="en-US" altLang="zh-TW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斷面面積</a:t>
              </a:r>
              <a:endParaRPr lang="en-US" altLang="zh-TW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向右箭號 4"/>
            <p:cNvSpPr/>
            <p:nvPr/>
          </p:nvSpPr>
          <p:spPr>
            <a:xfrm>
              <a:off x="2996824" y="3358459"/>
              <a:ext cx="660661" cy="40958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右箭號 24"/>
            <p:cNvSpPr/>
            <p:nvPr/>
          </p:nvSpPr>
          <p:spPr>
            <a:xfrm>
              <a:off x="5053560" y="3344099"/>
              <a:ext cx="657420" cy="39336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3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9007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2511" y="1899442"/>
            <a:ext cx="8286659" cy="2875110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15975" lvl="1" indent="-457200" algn="just" defTabSz="914024">
              <a:lnSpc>
                <a:spcPts val="2500"/>
              </a:lnSpc>
              <a:spcBef>
                <a:spcPts val="500"/>
              </a:spcBef>
              <a:buFont typeface="+mj-lt"/>
              <a:buAutoNum type="arabicPeriod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ARO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廠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-502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鋼構製程架台作為測試驗證，此構架桿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件資料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155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筆，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期望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值為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0.9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，再把資料導入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模型中。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15975" lvl="1" indent="-457200" algn="just" defTabSz="914024">
              <a:lnSpc>
                <a:spcPts val="2500"/>
              </a:lnSpc>
              <a:spcBef>
                <a:spcPts val="1200"/>
              </a:spcBef>
              <a:buFont typeface="+mj-lt"/>
              <a:buAutoNum type="arabicPeriod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模型預測的斷面積，修改原架台的桿件尺寸後匯入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程式進行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，透過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已訓練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模型，修改各桿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件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值後預測斷面積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，輸入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驗證模型可行性。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" name="＞形箭號 1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5" name="＞形箭號 1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6" name="＞形箭號 1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9" name="＞形箭號 18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1825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09FA66BC-A789-D37C-F2FB-4032F2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64" y="2608437"/>
            <a:ext cx="1612839" cy="30912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72509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095371" y="2563432"/>
            <a:ext cx="514488" cy="563587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1822725" y="3265855"/>
            <a:ext cx="650692" cy="1001736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99085" y="3277050"/>
            <a:ext cx="514488" cy="6606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95859" y="2494900"/>
            <a:ext cx="514488" cy="5635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9" name="＞形箭號 28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30" name="＞形箭號 29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31" name="＞形箭號 30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2" name="＞形箭號 31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33" name="＞形箭號 32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21570F72-A500-6817-7E10-89CB8157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3" t="1832"/>
          <a:stretch/>
        </p:blipFill>
        <p:spPr>
          <a:xfrm>
            <a:off x="71500" y="2621848"/>
            <a:ext cx="1519334" cy="3077863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79F1B63-B8A3-8173-B695-BC3652DEFB38}"/>
              </a:ext>
            </a:extLst>
          </p:cNvPr>
          <p:cNvSpPr/>
          <p:nvPr/>
        </p:nvSpPr>
        <p:spPr>
          <a:xfrm>
            <a:off x="146310" y="595618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原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結構立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面斷面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766" y="2519140"/>
            <a:ext cx="1646451" cy="339008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9E8E56-3536-39A6-72BC-09410FB9B819}"/>
              </a:ext>
            </a:extLst>
          </p:cNvPr>
          <p:cNvSpPr/>
          <p:nvPr/>
        </p:nvSpPr>
        <p:spPr>
          <a:xfrm>
            <a:off x="3586443" y="2471263"/>
            <a:ext cx="3489862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外側附加結構桿件剔除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巡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檢走道或小型操作架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於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訓練易產生雜訊，予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以剔除。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6AF662-AA33-D620-BE6E-56054F467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207" y="4745201"/>
            <a:ext cx="1890301" cy="16057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7"/>
          <a:srcRect l="2271" t="3492" r="4020"/>
          <a:stretch/>
        </p:blipFill>
        <p:spPr>
          <a:xfrm>
            <a:off x="5295262" y="4679961"/>
            <a:ext cx="1952446" cy="189021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9E8E56-3536-39A6-72BC-09410FB9B819}"/>
              </a:ext>
            </a:extLst>
          </p:cNvPr>
          <p:cNvSpPr/>
          <p:nvPr/>
        </p:nvSpPr>
        <p:spPr>
          <a:xfrm>
            <a:off x="3589986" y="3729538"/>
            <a:ext cx="3005951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增加</a:t>
            </a:r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判斷式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改進，即：</a:t>
            </a:r>
            <a:endParaRPr lang="en-US" altLang="zh-TW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000" b="1" dirty="0" smtClean="0">
                <a:latin typeface="新細明體" panose="02020500000000000000" pitchFamily="18" charset="-120"/>
              </a:rPr>
              <a:t>⑴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上層柱不比下層柱粗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000" b="1" dirty="0" smtClean="0">
                <a:latin typeface="新細明體" panose="02020500000000000000" pitchFamily="18" charset="-120"/>
              </a:rPr>
              <a:t>⑵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樑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不比柱粗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255A840-C440-0D14-2926-CEDF517F6D11}"/>
              </a:ext>
            </a:extLst>
          </p:cNvPr>
          <p:cNvSpPr/>
          <p:nvPr/>
        </p:nvSpPr>
        <p:spPr>
          <a:xfrm>
            <a:off x="1800801" y="595520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結構立面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改善前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255A840-C440-0D14-2926-CEDF517F6D11}"/>
              </a:ext>
            </a:extLst>
          </p:cNvPr>
          <p:cNvSpPr/>
          <p:nvPr/>
        </p:nvSpPr>
        <p:spPr>
          <a:xfrm>
            <a:off x="6983587" y="594000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結構立面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改善後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1874110" y="2457245"/>
            <a:ext cx="225025" cy="22337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1705432" y="3188075"/>
            <a:ext cx="225025" cy="22337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3220733" y="2345556"/>
            <a:ext cx="225025" cy="2233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3233425" y="3187093"/>
            <a:ext cx="225025" cy="2233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向右箭號 42"/>
          <p:cNvSpPr/>
          <p:nvPr/>
        </p:nvSpPr>
        <p:spPr>
          <a:xfrm>
            <a:off x="1481840" y="3808728"/>
            <a:ext cx="310367" cy="38797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右箭號 44"/>
          <p:cNvSpPr/>
          <p:nvPr/>
        </p:nvSpPr>
        <p:spPr>
          <a:xfrm>
            <a:off x="7067128" y="3797453"/>
            <a:ext cx="430197" cy="47605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28723" y="1800931"/>
            <a:ext cx="2993127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點：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1207" y="2122607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處理對策</a:t>
            </a:r>
            <a:endParaRPr lang="zh-TW" alt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/>
          <p:cNvSpPr txBox="1"/>
          <p:nvPr/>
        </p:nvSpPr>
        <p:spPr>
          <a:xfrm>
            <a:off x="206515" y="101209"/>
            <a:ext cx="512521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推動小組組織表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116505" y="6261204"/>
            <a:ext cx="202801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1286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合計人數</a:t>
            </a:r>
            <a:r>
              <a:rPr lang="zh-TW" altLang="en-US" sz="1286" b="1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altLang="zh-TW" sz="1286" b="1" dirty="0" smtClean="0">
                <a:latin typeface="標楷體" pitchFamily="65" charset="-120"/>
                <a:ea typeface="標楷體" pitchFamily="65" charset="-120"/>
              </a:rPr>
              <a:t>10</a:t>
            </a:r>
            <a:r>
              <a:rPr lang="zh-TW" altLang="en-US" sz="1286" b="1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人</a:t>
            </a:r>
            <a:endParaRPr lang="zh-TW" altLang="en-US" sz="1286" b="1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3" name="Text Box 44"/>
          <p:cNvSpPr txBox="1">
            <a:spLocks noChangeArrowheads="1"/>
          </p:cNvSpPr>
          <p:nvPr/>
        </p:nvSpPr>
        <p:spPr bwMode="auto">
          <a:xfrm>
            <a:off x="3131841" y="1176418"/>
            <a:ext cx="3075744" cy="750941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TW" altLang="en-US" sz="2117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營建設計處</a:t>
            </a:r>
            <a:r>
              <a:rPr lang="zh-TW" altLang="en-US" sz="2117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推動主管</a:t>
            </a:r>
            <a:endParaRPr lang="en-US" altLang="zh-TW" sz="2117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defRPr/>
            </a:pPr>
            <a:r>
              <a:rPr lang="zh-TW" altLang="en-US" sz="2117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朱鼎</a:t>
            </a:r>
            <a:r>
              <a:rPr lang="zh-TW" altLang="en-US" sz="2117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鈞副處長</a:t>
            </a:r>
            <a:endParaRPr lang="zh-TW" altLang="en-US" sz="2117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" name="Text Box 44"/>
          <p:cNvSpPr txBox="1">
            <a:spLocks noChangeArrowheads="1"/>
          </p:cNvSpPr>
          <p:nvPr/>
        </p:nvSpPr>
        <p:spPr bwMode="auto">
          <a:xfrm>
            <a:off x="3131840" y="2127449"/>
            <a:ext cx="3075744" cy="645601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lnSpc>
                <a:spcPts val="2400"/>
              </a:lnSpc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執行專人</a:t>
            </a:r>
            <a:endParaRPr lang="en-US" altLang="zh-TW" sz="2000" b="1" dirty="0"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ct val="0"/>
              </a:spcBef>
              <a:defRPr/>
            </a:pPr>
            <a:r>
              <a:rPr lang="zh-TW" altLang="en-US" sz="20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王志銘資工</a:t>
            </a:r>
            <a:r>
              <a:rPr lang="zh-TW" altLang="en-US" sz="20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師</a:t>
            </a:r>
          </a:p>
        </p:txBody>
      </p:sp>
      <p:cxnSp>
        <p:nvCxnSpPr>
          <p:cNvPr id="55" name="直線接點 54"/>
          <p:cNvCxnSpPr>
            <a:endCxn id="58" idx="2"/>
          </p:cNvCxnSpPr>
          <p:nvPr/>
        </p:nvCxnSpPr>
        <p:spPr>
          <a:xfrm flipV="1">
            <a:off x="5660732" y="3643201"/>
            <a:ext cx="1" cy="121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 Box 44"/>
          <p:cNvSpPr txBox="1">
            <a:spLocks noChangeArrowheads="1"/>
          </p:cNvSpPr>
          <p:nvPr/>
        </p:nvSpPr>
        <p:spPr bwMode="auto">
          <a:xfrm>
            <a:off x="6578008" y="3176022"/>
            <a:ext cx="1440089" cy="467179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68111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PDMS</a:t>
            </a:r>
            <a:endParaRPr lang="zh-TW" altLang="en-US" sz="16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Text Box 44"/>
          <p:cNvSpPr txBox="1">
            <a:spLocks noChangeArrowheads="1"/>
          </p:cNvSpPr>
          <p:nvPr/>
        </p:nvSpPr>
        <p:spPr bwMode="auto">
          <a:xfrm>
            <a:off x="2917526" y="3176022"/>
            <a:ext cx="1440089" cy="467179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68111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6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endParaRPr lang="zh-TW" altLang="en-US" sz="16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8" name="Text Box 44"/>
          <p:cNvSpPr txBox="1">
            <a:spLocks noChangeArrowheads="1"/>
          </p:cNvSpPr>
          <p:nvPr/>
        </p:nvSpPr>
        <p:spPr bwMode="auto">
          <a:xfrm>
            <a:off x="4940688" y="3176022"/>
            <a:ext cx="1440089" cy="467179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68111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6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大地</a:t>
            </a:r>
            <a:endParaRPr lang="zh-TW" altLang="en-US" sz="16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Text Box 44"/>
          <p:cNvSpPr txBox="1">
            <a:spLocks noChangeArrowheads="1"/>
          </p:cNvSpPr>
          <p:nvPr/>
        </p:nvSpPr>
        <p:spPr bwMode="auto">
          <a:xfrm>
            <a:off x="1280206" y="3176022"/>
            <a:ext cx="1440089" cy="467179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68111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6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建築</a:t>
            </a: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20948"/>
              </p:ext>
            </p:extLst>
          </p:nvPr>
        </p:nvGraphicFramePr>
        <p:xfrm>
          <a:off x="1280206" y="3763397"/>
          <a:ext cx="1440089" cy="1260974"/>
        </p:xfrm>
        <a:graphic>
          <a:graphicData uri="http://schemas.openxmlformats.org/drawingml/2006/table">
            <a:tbl>
              <a:tblPr/>
              <a:tblGrid>
                <a:gridCol w="1440089">
                  <a:extLst>
                    <a:ext uri="{9D8B030D-6E8A-4147-A177-3AD203B41FA5}">
                      <a16:colId xmlns:a16="http://schemas.microsoft.com/office/drawing/2014/main" xmlns="" val="3294625003"/>
                    </a:ext>
                  </a:extLst>
                </a:gridCol>
              </a:tblGrid>
              <a:tr h="890134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蘇昭榮資工師</a:t>
                      </a:r>
                      <a:endParaRPr kumimoji="1" lang="en-US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ctr" defTabSz="95885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莊智偉高工師</a:t>
                      </a:r>
                      <a:endParaRPr kumimoji="1" lang="en-US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9507744"/>
                  </a:ext>
                </a:extLst>
              </a:tr>
              <a:tr h="294821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r>
                        <a:rPr kumimoji="0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kumimoji="0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766708"/>
                  </a:ext>
                </a:extLst>
              </a:tr>
            </a:tbl>
          </a:graphicData>
        </a:graphic>
      </p:graphicFrame>
      <p:cxnSp>
        <p:nvCxnSpPr>
          <p:cNvPr id="61" name="肘形接點 49"/>
          <p:cNvCxnSpPr>
            <a:cxnSpLocks noChangeShapeType="1"/>
            <a:stCxn id="54" idx="2"/>
            <a:endCxn id="59" idx="0"/>
          </p:cNvCxnSpPr>
          <p:nvPr/>
        </p:nvCxnSpPr>
        <p:spPr bwMode="auto">
          <a:xfrm rot="5400000">
            <a:off x="3133496" y="1639806"/>
            <a:ext cx="402972" cy="266946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線接點 61"/>
          <p:cNvCxnSpPr>
            <a:stCxn id="60" idx="0"/>
            <a:endCxn id="59" idx="2"/>
          </p:cNvCxnSpPr>
          <p:nvPr/>
        </p:nvCxnSpPr>
        <p:spPr>
          <a:xfrm flipV="1">
            <a:off x="2000250" y="3643201"/>
            <a:ext cx="1" cy="120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775653"/>
              </p:ext>
            </p:extLst>
          </p:nvPr>
        </p:nvGraphicFramePr>
        <p:xfrm>
          <a:off x="2915861" y="3763397"/>
          <a:ext cx="1440089" cy="1260974"/>
        </p:xfrm>
        <a:graphic>
          <a:graphicData uri="http://schemas.openxmlformats.org/drawingml/2006/table">
            <a:tbl>
              <a:tblPr/>
              <a:tblGrid>
                <a:gridCol w="1440089">
                  <a:extLst>
                    <a:ext uri="{9D8B030D-6E8A-4147-A177-3AD203B41FA5}">
                      <a16:colId xmlns:a16="http://schemas.microsoft.com/office/drawing/2014/main" xmlns="" val="3883394636"/>
                    </a:ext>
                  </a:extLst>
                </a:gridCol>
              </a:tblGrid>
              <a:tr h="890134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曾聖皓</a:t>
                      </a:r>
                      <a:r>
                        <a:rPr kumimoji="1" lang="zh-TW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資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工師</a:t>
                      </a:r>
                      <a:endParaRPr kumimoji="1" lang="en-US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ctr" defTabSz="95885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林文凱高工師</a:t>
                      </a:r>
                      <a:endParaRPr lang="en-US" altLang="zh-TW" sz="1600" b="1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348821"/>
                  </a:ext>
                </a:extLst>
              </a:tr>
              <a:tr h="294821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kumimoji="0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513286"/>
                  </a:ext>
                </a:extLst>
              </a:tr>
            </a:tbl>
          </a:graphicData>
        </a:graphic>
      </p:graphicFrame>
      <p:cxnSp>
        <p:nvCxnSpPr>
          <p:cNvPr id="64" name="直線接點 63"/>
          <p:cNvCxnSpPr>
            <a:stCxn id="63" idx="0"/>
            <a:endCxn id="57" idx="2"/>
          </p:cNvCxnSpPr>
          <p:nvPr/>
        </p:nvCxnSpPr>
        <p:spPr>
          <a:xfrm flipV="1">
            <a:off x="3635905" y="3643201"/>
            <a:ext cx="1666" cy="120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56" idx="2"/>
          </p:cNvCxnSpPr>
          <p:nvPr/>
        </p:nvCxnSpPr>
        <p:spPr>
          <a:xfrm flipH="1">
            <a:off x="7298052" y="3643201"/>
            <a:ext cx="1" cy="120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肘形接點 28"/>
          <p:cNvCxnSpPr>
            <a:cxnSpLocks noChangeShapeType="1"/>
            <a:stCxn id="54" idx="2"/>
            <a:endCxn id="57" idx="0"/>
          </p:cNvCxnSpPr>
          <p:nvPr/>
        </p:nvCxnSpPr>
        <p:spPr bwMode="auto">
          <a:xfrm rot="5400000">
            <a:off x="3952156" y="2458466"/>
            <a:ext cx="402972" cy="103214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肘形接點 30"/>
          <p:cNvCxnSpPr>
            <a:cxnSpLocks noChangeShapeType="1"/>
            <a:stCxn id="54" idx="2"/>
            <a:endCxn id="56" idx="0"/>
          </p:cNvCxnSpPr>
          <p:nvPr/>
        </p:nvCxnSpPr>
        <p:spPr bwMode="auto">
          <a:xfrm rot="16200000" flipH="1">
            <a:off x="5782396" y="1660365"/>
            <a:ext cx="402972" cy="262834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Box 44"/>
          <p:cNvSpPr txBox="1">
            <a:spLocks noChangeArrowheads="1"/>
          </p:cNvSpPr>
          <p:nvPr/>
        </p:nvSpPr>
        <p:spPr bwMode="auto">
          <a:xfrm>
            <a:off x="1280207" y="5383503"/>
            <a:ext cx="6737891" cy="654174"/>
          </a:xfrm>
          <a:prstGeom prst="rect">
            <a:avLst/>
          </a:prstGeom>
          <a:solidFill>
            <a:srgbClr val="FFCC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zh-TW" altLang="en-US" sz="20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執行專人</a:t>
            </a:r>
            <a:r>
              <a:rPr lang="en-US" altLang="zh-TW" sz="20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(</a:t>
            </a:r>
            <a:r>
              <a:rPr lang="zh-TW" altLang="en-US" sz="20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程式</a:t>
            </a:r>
            <a:r>
              <a:rPr lang="en-US" altLang="zh-TW" sz="20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)</a:t>
            </a:r>
          </a:p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王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翔禾助理</a:t>
            </a:r>
            <a:r>
              <a:rPr lang="zh-TW" altLang="en-US" sz="20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工程師、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林文凱高工師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itchFamily="18" charset="0"/>
            </a:endParaRPr>
          </a:p>
        </p:txBody>
      </p:sp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52741"/>
              </p:ext>
            </p:extLst>
          </p:nvPr>
        </p:nvGraphicFramePr>
        <p:xfrm>
          <a:off x="4940688" y="3763397"/>
          <a:ext cx="1440089" cy="1259007"/>
        </p:xfrm>
        <a:graphic>
          <a:graphicData uri="http://schemas.openxmlformats.org/drawingml/2006/table">
            <a:tbl>
              <a:tblPr/>
              <a:tblGrid>
                <a:gridCol w="1440089">
                  <a:extLst>
                    <a:ext uri="{9D8B030D-6E8A-4147-A177-3AD203B41FA5}">
                      <a16:colId xmlns:a16="http://schemas.microsoft.com/office/drawing/2014/main" xmlns="" val="3883394636"/>
                    </a:ext>
                  </a:extLst>
                </a:gridCol>
              </a:tblGrid>
              <a:tr h="888167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latin typeface="標楷體" pitchFamily="65" charset="-120"/>
                          <a:ea typeface="標楷體" pitchFamily="65" charset="-120"/>
                        </a:rPr>
                        <a:t>古家瑋高工師</a:t>
                      </a:r>
                      <a:endParaRPr lang="en-US" altLang="zh-TW" sz="1600" b="1" dirty="0" smtClean="0">
                        <a:solidFill>
                          <a:schemeClr val="tx1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348821"/>
                  </a:ext>
                </a:extLst>
              </a:tr>
              <a:tr h="294821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kumimoji="0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513286"/>
                  </a:ext>
                </a:extLst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09599"/>
              </p:ext>
            </p:extLst>
          </p:nvPr>
        </p:nvGraphicFramePr>
        <p:xfrm>
          <a:off x="6578008" y="3763397"/>
          <a:ext cx="1440089" cy="1260974"/>
        </p:xfrm>
        <a:graphic>
          <a:graphicData uri="http://schemas.openxmlformats.org/drawingml/2006/table">
            <a:tbl>
              <a:tblPr/>
              <a:tblGrid>
                <a:gridCol w="1440089">
                  <a:extLst>
                    <a:ext uri="{9D8B030D-6E8A-4147-A177-3AD203B41FA5}">
                      <a16:colId xmlns:a16="http://schemas.microsoft.com/office/drawing/2014/main" xmlns="" val="3883394636"/>
                    </a:ext>
                  </a:extLst>
                </a:gridCol>
              </a:tblGrid>
              <a:tr h="890134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algn="ctr">
                        <a:lnSpc>
                          <a:spcPts val="2400"/>
                        </a:lnSpc>
                      </a:pPr>
                      <a:r>
                        <a:rPr kumimoji="1" lang="zh-TW" altLang="en-US" sz="1600" b="1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張育豪高工師</a:t>
                      </a:r>
                      <a:endParaRPr kumimoji="1" lang="en-US" altLang="zh-TW" sz="1600" b="1" dirty="0" smtClean="0">
                        <a:solidFill>
                          <a:srgbClr val="0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kumimoji="1" lang="zh-TW" altLang="en-US" sz="1600" b="1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馮智瑋</a:t>
                      </a:r>
                      <a:r>
                        <a:rPr kumimoji="1" lang="zh-TW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高工</a:t>
                      </a:r>
                      <a:r>
                        <a:rPr kumimoji="1" lang="zh-TW" altLang="en-US" sz="1600" b="1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師</a:t>
                      </a:r>
                      <a:endParaRPr kumimoji="1" lang="en-US" altLang="zh-TW" sz="1600" b="1" dirty="0" smtClean="0">
                        <a:solidFill>
                          <a:srgbClr val="0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348821"/>
                  </a:ext>
                </a:extLst>
              </a:tr>
              <a:tr h="294821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5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5pPr>
                      <a:lvl6pPr marL="25146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6pPr>
                      <a:lvl7pPr marL="29718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7pPr>
                      <a:lvl8pPr marL="34290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8pPr>
                      <a:lvl9pPr marL="3886200" indent="-228600" defTabSz="958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58850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kumimoji="0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513286"/>
                  </a:ext>
                </a:extLst>
              </a:tr>
            </a:tbl>
          </a:graphicData>
        </a:graphic>
      </p:graphicFrame>
      <p:cxnSp>
        <p:nvCxnSpPr>
          <p:cNvPr id="71" name="直線接點 70"/>
          <p:cNvCxnSpPr>
            <a:stCxn id="53" idx="2"/>
            <a:endCxn id="54" idx="0"/>
          </p:cNvCxnSpPr>
          <p:nvPr/>
        </p:nvCxnSpPr>
        <p:spPr>
          <a:xfrm flipH="1">
            <a:off x="4669712" y="1927359"/>
            <a:ext cx="1" cy="20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54" idx="2"/>
            <a:endCxn id="58" idx="0"/>
          </p:cNvCxnSpPr>
          <p:nvPr/>
        </p:nvCxnSpPr>
        <p:spPr>
          <a:xfrm rot="16200000" flipH="1">
            <a:off x="4963736" y="2479025"/>
            <a:ext cx="402972" cy="99102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TextBox 42"/>
          <p:cNvSpPr txBox="1"/>
          <p:nvPr/>
        </p:nvSpPr>
        <p:spPr>
          <a:xfrm>
            <a:off x="206515" y="101209"/>
            <a:ext cx="859007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2511" y="2688772"/>
            <a:ext cx="8322780" cy="47701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342900" algn="just" defTabSz="914024">
              <a:lnSpc>
                <a:spcPts val="3000"/>
              </a:lnSpc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基因演算法鋼結構最優化設計流程：</a:t>
            </a:r>
            <a:endParaRPr lang="zh-CN" altLang="en-US" sz="2400" b="1" kern="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874568" y="6358033"/>
            <a:ext cx="3222160" cy="349702"/>
          </a:xfrm>
          <a:prstGeom prst="rect">
            <a:avLst/>
          </a:prstGeom>
        </p:spPr>
        <p:txBody>
          <a:bodyPr vert="horz" wrap="square" lIns="36000" tIns="36000" rIns="36000" bIns="36000">
            <a:sp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基因演算法流程圖</a:t>
            </a:r>
            <a:endParaRPr lang="zh-TW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3200886" y="471069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最優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化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設計基本架構圖</a:t>
            </a:r>
            <a:endParaRPr lang="zh-TW" altLang="en-US" dirty="0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71" y="3254309"/>
            <a:ext cx="6835820" cy="1547112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5" y="5379466"/>
            <a:ext cx="9000000" cy="972457"/>
          </a:xfrm>
          <a:prstGeom prst="rect">
            <a:avLst/>
          </a:prstGeom>
        </p:spPr>
      </p:pic>
      <p:cxnSp>
        <p:nvCxnSpPr>
          <p:cNvPr id="85" name="直線接點 84"/>
          <p:cNvCxnSpPr/>
          <p:nvPr/>
        </p:nvCxnSpPr>
        <p:spPr>
          <a:xfrm>
            <a:off x="7812360" y="3930375"/>
            <a:ext cx="1215135" cy="1629111"/>
          </a:xfrm>
          <a:prstGeom prst="line">
            <a:avLst/>
          </a:prstGeom>
          <a:ln w="19050">
            <a:solidFill>
              <a:srgbClr val="0000FF"/>
            </a:solidFill>
            <a:prstDash val="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>
            <a:off x="739873" y="3807617"/>
            <a:ext cx="3562097" cy="1710663"/>
          </a:xfrm>
          <a:prstGeom prst="line">
            <a:avLst/>
          </a:prstGeom>
          <a:ln w="19050">
            <a:solidFill>
              <a:srgbClr val="0000FF"/>
            </a:solidFill>
            <a:prstDash val="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42" name="＞形箭號 41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43" name="＞形箭號 42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44" name="＞形箭號 4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45" name="＞形箭號 44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50" name="＞形箭號 49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51" name="矩形 50"/>
          <p:cNvSpPr/>
          <p:nvPr/>
        </p:nvSpPr>
        <p:spPr>
          <a:xfrm>
            <a:off x="402511" y="1897802"/>
            <a:ext cx="8286659" cy="73349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1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透過監督式機器學習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模型，預測桿件的斷面積，成果可作為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基因演算法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模型的</a:t>
            </a:r>
            <a:r>
              <a:rPr lang="zh-TW" altLang="en-US" sz="24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初始化族群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6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63508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7802"/>
            <a:ext cx="8444966" cy="449093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定義基因演算法目標函數：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700"/>
              </a:lnSpc>
              <a:spcBef>
                <a:spcPts val="1200"/>
              </a:spcBef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設計目標為最經濟斷面，故以鋼構架總重為設定之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700"/>
              </a:lnSpc>
              <a:spcBef>
                <a:spcPts val="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  </a:t>
            </a:r>
            <a:r>
              <a:rPr lang="en-US" altLang="zh-TW" sz="2400" b="1" i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W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：優化後之鋼構總重</a:t>
            </a:r>
            <a:endParaRPr lang="en-US" altLang="zh-TW" sz="24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       </a:t>
            </a:r>
            <a:r>
              <a:rPr lang="zh-TW" altLang="zh-TW" sz="2400" b="1" i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ρ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：鋼構比重</a:t>
            </a:r>
            <a:endParaRPr lang="en-US" altLang="zh-TW" sz="24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       </a:t>
            </a:r>
            <a:r>
              <a:rPr lang="en-US" altLang="zh-TW" sz="2400" b="1" i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A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：鋼構斷桿件面積</a:t>
            </a:r>
            <a:endParaRPr lang="en-US" altLang="zh-TW" sz="24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       </a:t>
            </a:r>
            <a:r>
              <a:rPr lang="en-US" altLang="zh-TW" sz="2400" b="1" i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L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：鋼構桿件長度</a:t>
            </a:r>
            <a:endParaRPr lang="en-US" altLang="zh-TW" sz="24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 marL="35877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       </a:t>
            </a:r>
            <a:r>
              <a:rPr lang="en-US" altLang="zh-TW" sz="2400" b="1" i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N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：為總桿件數</a:t>
            </a:r>
            <a:endParaRPr lang="en-US" altLang="zh-TW" sz="24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6" name="＞形箭號 15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9" name="＞形箭號 18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20" name="＞形箭號 19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1" name="＞形箭號 20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598144" y="3016647"/>
                <a:ext cx="385182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44" y="3016647"/>
                <a:ext cx="3851824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0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9007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39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01255" y="1896374"/>
                <a:ext cx="8286659" cy="4580705"/>
              </a:xfrm>
              <a:prstGeom prst="rect">
                <a:avLst/>
              </a:prstGeom>
            </p:spPr>
            <p:txBody>
              <a:bodyPr wrap="square" lIns="91403" tIns="45702" rIns="91403" bIns="45702">
                <a:spAutoFit/>
              </a:bodyPr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pPr marL="342900" indent="-288000" algn="just" defTabSz="914024">
                  <a:lnSpc>
                    <a:spcPts val="25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tabLst>
                    <a:tab pos="88900" algn="l"/>
                  </a:tabLst>
                  <a:defRPr/>
                </a:pP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定義基因演算法，</a:t>
                </a:r>
                <a:r>
                  <a:rPr lang="zh-TW" altLang="en-US" sz="2400" b="1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桿件應力比限制式</a:t>
                </a:r>
                <a:r>
                  <a:rPr lang="en-US" altLang="zh-TW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基於</a:t>
                </a:r>
                <a:r>
                  <a:rPr lang="en-US" altLang="zh-TW" sz="24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AISC-ASD</a:t>
                </a:r>
                <a:r>
                  <a:rPr lang="en-US" altLang="zh-TW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</a:p>
              <a:p>
                <a:pPr marL="266700" lvl="1" algn="just" defTabSz="914024">
                  <a:lnSpc>
                    <a:spcPts val="2500"/>
                  </a:lnSpc>
                  <a:spcBef>
                    <a:spcPts val="500"/>
                  </a:spcBef>
                  <a:tabLst>
                    <a:tab pos="88900" algn="l"/>
                    <a:tab pos="266700" algn="l"/>
                  </a:tabLst>
                  <a:defRPr/>
                </a:pPr>
                <a:r>
                  <a:rPr lang="en-US" altLang="zh-TW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1.</a:t>
                </a: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壓彎樑柱行為：</a:t>
                </a:r>
                <a:endParaRPr lang="en-US" altLang="zh-TW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58775" lvl="1" algn="just" defTabSz="914024">
                  <a:lnSpc>
                    <a:spcPts val="36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zh-TW" altLang="en-US" sz="2000" b="1" dirty="0" smtClean="0">
                    <a:solidFill>
                      <a:schemeClr val="tx1"/>
                    </a:solidFill>
                    <a:latin typeface="新細明體" panose="02020500000000000000" pitchFamily="18" charset="-120"/>
                  </a:rPr>
                  <a:t>  ⑴</a:t>
                </a:r>
                <a:r>
                  <a:rPr lang="zh-TW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大軸力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0.15</m:t>
                    </m:r>
                  </m:oMath>
                </a14:m>
                <a:endParaRPr lang="en-US" altLang="zh-TW" sz="2400" b="1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60000" lvl="1" algn="just" defTabSz="914024">
                  <a:lnSpc>
                    <a:spcPts val="62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zh-TW" altLang="en-US" sz="20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①降伏性準則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altLang="zh-TW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TW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TW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≤1.0</m:t>
                    </m:r>
                  </m:oMath>
                </a14:m>
                <a:endParaRPr lang="en-US" altLang="zh-TW" sz="22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60000" lvl="1" algn="just" defTabSz="914024">
                  <a:lnSpc>
                    <a:spcPts val="65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zh-TW" altLang="en-US" sz="20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②穩定性</a:t>
                </a:r>
                <a:r>
                  <a:rPr lang="zh-TW" altLang="en-US" sz="2000" b="1" dirty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TW" sz="2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𝑚𝑥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2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TW" sz="22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</m:t>
                                    </m:r>
                                  </m:sub>
                                  <m:sup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den>
                        </m:f>
                      </m:e>
                    </m:d>
                    <m:f>
                      <m:fPr>
                        <m:ctrlPr>
                          <a:rPr lang="en-US" altLang="zh-TW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sz="2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2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TW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2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sz="22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altLang="zh-TW" sz="2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TW" sz="22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den>
                        </m:f>
                      </m:e>
                    </m:d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TW" sz="2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≤1.0</m:t>
                    </m:r>
                  </m:oMath>
                </a14:m>
                <a:endParaRPr lang="en-US" altLang="zh-TW" sz="22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58775" lvl="1" algn="just" defTabSz="914024">
                  <a:lnSpc>
                    <a:spcPts val="36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zh-TW" altLang="en-US" sz="2000" b="1" dirty="0" smtClean="0">
                    <a:solidFill>
                      <a:schemeClr val="tx1"/>
                    </a:solidFill>
                    <a:latin typeface="新細明體" panose="02020500000000000000" pitchFamily="18" charset="-120"/>
                  </a:rPr>
                  <a:t>  ⑵</a:t>
                </a:r>
                <a:r>
                  <a:rPr lang="zh-TW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小軸</a:t>
                </a:r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力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0.15</m:t>
                    </m:r>
                  </m:oMath>
                </a14:m>
                <a:endParaRPr lang="en-US" altLang="zh-TW" sz="2000" b="1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58775" lvl="1" algn="just" defTabSz="914024">
                  <a:lnSpc>
                    <a:spcPts val="48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zh-TW" altLang="en-US" sz="20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小軸力準則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TW" sz="2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𝑏𝑦</m:t>
                            </m:r>
                          </m:sub>
                        </m:sSub>
                      </m:den>
                    </m:f>
                    <m:r>
                      <a:rPr lang="en-US" altLang="zh-TW" sz="2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≤1.0</m:t>
                    </m:r>
                  </m:oMath>
                </a14:m>
                <a:endParaRPr lang="en-US" altLang="zh-TW" sz="22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266700" lvl="1" algn="just" defTabSz="914024">
                  <a:lnSpc>
                    <a:spcPts val="48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:r>
                  <a:rPr lang="en-US" altLang="zh-TW" sz="24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2.</a:t>
                </a:r>
                <a:r>
                  <a:rPr lang="zh-TW" altLang="en-US" sz="24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拉彎樑柱行為</a:t>
                </a: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TW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𝑏𝑦</m:t>
                            </m:r>
                          </m:sub>
                        </m:sSub>
                      </m:den>
                    </m:f>
                    <m:r>
                      <a:rPr lang="en-US" altLang="zh-TW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≤1.0</m:t>
                    </m:r>
                  </m:oMath>
                </a14:m>
                <a:endParaRPr lang="en-US" altLang="zh-TW" sz="2400" dirty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55" y="1896374"/>
                <a:ext cx="8286659" cy="4580705"/>
              </a:xfrm>
              <a:prstGeom prst="rect">
                <a:avLst/>
              </a:prstGeom>
              <a:blipFill rotWithShape="0">
                <a:blip r:embed="rId3"/>
                <a:stretch>
                  <a:fillRect l="-294" t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大括弧 19"/>
          <p:cNvSpPr/>
          <p:nvPr/>
        </p:nvSpPr>
        <p:spPr>
          <a:xfrm>
            <a:off x="7121756" y="2899773"/>
            <a:ext cx="270637" cy="3589567"/>
          </a:xfrm>
          <a:prstGeom prst="righ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317305" y="4318776"/>
            <a:ext cx="178169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結構分析軟體</a:t>
            </a:r>
            <a:endParaRPr lang="en-US" altLang="zh-TW" sz="20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自動計算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93974" y="3382567"/>
            <a:ext cx="10351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1-2]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92180" y="4388586"/>
            <a:ext cx="10351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1-1]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3974" y="5232777"/>
            <a:ext cx="10351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1-3]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93974" y="5831333"/>
            <a:ext cx="10351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2-1]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4" name="＞形箭號 2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31" name="＞形箭號 30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32" name="＞形箭號 31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3" name="＞形箭號 32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34" name="＞形箭號 33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3973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63508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7802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定義桿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件應力比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懲罰函數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𝑔</a:t>
            </a:r>
            <a:r>
              <a:rPr lang="zh-TW" altLang="en-US" sz="2400" b="1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𝑠</a:t>
            </a:r>
            <a:r>
              <a:rPr lang="zh-TW" altLang="en-US" sz="2400" b="1" baseline="-25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691680" y="2387557"/>
            <a:ext cx="231986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 </a:t>
            </a:r>
            <a:r>
              <a:rPr lang="en-US" altLang="zh-TW" sz="2000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sz="2000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/F</a:t>
            </a:r>
            <a:r>
              <a:rPr lang="en-US" altLang="zh-TW" sz="2000" i="1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≧0.15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1693697" y="437094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 </a:t>
            </a:r>
            <a:r>
              <a:rPr lang="en-US" altLang="zh-TW" sz="2000" i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sz="2000" i="1" baseline="-25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sz="20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i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sz="2000" i="1" baseline="-25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sz="20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：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1"/>
              <p:cNvSpPr txBox="1"/>
              <p:nvPr/>
            </p:nvSpPr>
            <p:spPr>
              <a:xfrm>
                <a:off x="2485061" y="2844043"/>
                <a:ext cx="4063257" cy="645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𝑠𝑖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pt-BR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0.6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-1</a:t>
                </a:r>
                <a:endParaRPr lang="zh-TW" altLang="en-US" sz="24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0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61" y="2844043"/>
                <a:ext cx="4063257" cy="645754"/>
              </a:xfrm>
              <a:prstGeom prst="rect">
                <a:avLst/>
              </a:prstGeom>
              <a:blipFill rotWithShape="0">
                <a:blip r:embed="rId3"/>
                <a:stretch>
                  <a:fillRect b="-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3311860" y="5892660"/>
            <a:ext cx="2844048" cy="461665"/>
          </a:xfrm>
          <a:prstGeom prst="rect">
            <a:avLst/>
          </a:prstGeom>
          <a:ln w="34925" cmpd="dbl">
            <a:solidFill>
              <a:srgbClr val="009900"/>
            </a:solidFill>
          </a:ln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zh-TW" altLang="en-US" sz="24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若𝑔</a:t>
            </a:r>
            <a:r>
              <a:rPr lang="zh-TW" altLang="en-US" sz="2400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𝑠𝑖 </a:t>
            </a:r>
            <a:r>
              <a:rPr lang="zh-TW" altLang="en-US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≤0</a:t>
            </a:r>
            <a:r>
              <a:rPr lang="zh-TW" altLang="en-US" sz="24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，則令𝑔</a:t>
            </a:r>
            <a:r>
              <a:rPr lang="zh-TW" altLang="en-US" sz="2400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𝑠</a:t>
            </a:r>
            <a:r>
              <a:rPr lang="zh-TW" altLang="en-US" sz="2400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𝑖</a:t>
            </a:r>
            <a:r>
              <a:rPr lang="zh-TW" altLang="en-US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=0</a:t>
            </a:r>
            <a:endParaRPr lang="zh-TW" altLang="en-US" sz="2400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961894" y="4857261"/>
                <a:ext cx="365035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pPr marL="358775" lvl="1" algn="just" defTabSz="914024">
                  <a:lnSpc>
                    <a:spcPts val="4800"/>
                  </a:lnSpc>
                  <a:spcBef>
                    <a:spcPts val="0"/>
                  </a:spcBef>
                  <a:tabLst>
                    <a:tab pos="889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altLang="zh-TW" sz="2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sub>
                          </m:sSub>
                        </m:den>
                      </m:f>
                      <m:r>
                        <a:rPr lang="en-US" altLang="zh-TW" sz="2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TW" sz="2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</m:sub>
                          </m:sSub>
                        </m:den>
                      </m:f>
                      <m:r>
                        <a:rPr lang="en-US" altLang="zh-TW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TW" sz="2200" dirty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94" y="4857261"/>
                <a:ext cx="3650358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2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8"/>
              <p:cNvSpPr txBox="1"/>
              <p:nvPr/>
            </p:nvSpPr>
            <p:spPr>
              <a:xfrm>
                <a:off x="2485061" y="3518832"/>
                <a:ext cx="6268502" cy="80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𝑠𝑖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pt-BR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𝑏𝑥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1−</m:t>
                            </m:r>
                            <m:f>
                              <m:fPr>
                                <m:type m:val="skw"/>
                                <m:ctrlPr>
                                  <a:rPr lang="en-US" altLang="zh-TW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𝑎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TW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𝑒𝑥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𝑏𝑥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𝑚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1−</m:t>
                            </m:r>
                            <m:f>
                              <m:fPr>
                                <m:type m:val="skw"/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𝑎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sz="24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𝑒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TW" sz="2400" b="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</m:t>
                            </m:r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-1</a:t>
                </a:r>
                <a:endParaRPr lang="zh-TW" altLang="en-US" sz="24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3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61" y="3518832"/>
                <a:ext cx="6268502" cy="8090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1" name="＞形箭號 20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2" name="＞形箭號 21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3" name="＞形箭號 22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4" name="＞形箭號 33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35" name="＞形箭號 34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90006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39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2509" y="1897802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定義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適應性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(Fitness function)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6565" y="2310699"/>
            <a:ext cx="814590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由於基因演算法之搜尋空間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必須為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有效搜尋空間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，所以，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對於有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限制條件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的最佳化問題，可以將限制條件轉換成懲罰函數，藉以修正目標函數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，修正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後的目標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函數即為適應性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en-US" sz="20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適應性</a:t>
            </a:r>
            <a:r>
              <a:rPr lang="zh-TW" altLang="en-US" sz="20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函數即為基因</a:t>
            </a:r>
            <a:r>
              <a:rPr lang="zh-TW" altLang="en-US" sz="20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演算法中</a:t>
            </a:r>
            <a:r>
              <a:rPr lang="zh-TW" altLang="en-US" sz="2000" b="1" u="sng" dirty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分辨某一個體其</a:t>
            </a:r>
            <a:r>
              <a:rPr lang="zh-TW" altLang="en-US" sz="2000" b="1" u="sng" dirty="0" smtClean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優劣</a:t>
            </a:r>
            <a:r>
              <a:rPr lang="zh-TW" altLang="en-US" sz="20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 startAt="2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由於目標函數為構架總重</a:t>
            </a:r>
            <a:r>
              <a:rPr lang="en-US" altLang="zh-TW" sz="20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W(</a:t>
            </a:r>
            <a:r>
              <a:rPr lang="zh-TW" altLang="en-US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𝑥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，而構架中每根桿件各有其應力比懲罰函數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𝑔</a:t>
            </a:r>
            <a:r>
              <a:rPr lang="zh-TW" altLang="en-US" sz="2000" baseline="-2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𝑠</a:t>
            </a:r>
            <a:r>
              <a:rPr lang="zh-TW" altLang="en-US" sz="2000" baseline="-25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𝑖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，故構架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之適應性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係數</a:t>
            </a:r>
            <a:r>
              <a:rPr lang="el-GR" altLang="zh-TW" sz="2000" b="1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φ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如下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760723" y="4374105"/>
                <a:ext cx="3105848" cy="818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𝑠</m:t>
                              </m:r>
                            </m:sub>
                          </m:sSub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𝑠𝑖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000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23" y="4374105"/>
                <a:ext cx="3105848" cy="8181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391286" y="5262871"/>
            <a:ext cx="4474302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dirty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𝜑</a:t>
            </a:r>
            <a:r>
              <a:rPr lang="zh-TW" altLang="en-US" baseline="-25000" dirty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𝑖 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=在同一世代中第</a:t>
            </a:r>
            <a:r>
              <a:rPr lang="zh-TW" altLang="en-US" i="1" dirty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i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個個體的適應性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係數</a:t>
            </a:r>
            <a:endParaRPr lang="en-US" altLang="zh-TW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>
              <a:spcBef>
                <a:spcPts val="600"/>
              </a:spcBef>
            </a:pPr>
            <a:r>
              <a:rPr lang="en-US" altLang="zh-TW" i="1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W</a:t>
            </a:r>
            <a:r>
              <a:rPr lang="zh-TW" altLang="en-US" baseline="-25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𝑖</a:t>
            </a:r>
            <a:r>
              <a:rPr lang="en-US" altLang="zh-TW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𝑥</a:t>
            </a:r>
            <a:r>
              <a:rPr lang="en-US" altLang="zh-TW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)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在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同一世代中第</a:t>
            </a:r>
            <a:r>
              <a:rPr lang="en-US" altLang="zh-TW" i="1" dirty="0" err="1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i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個個體的構架總重 </a:t>
            </a:r>
          </a:p>
          <a:p>
            <a:pPr>
              <a:spcBef>
                <a:spcPts val="600"/>
              </a:spcBef>
            </a:pPr>
            <a:r>
              <a:rPr lang="zh-TW" altLang="en-US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∑𝑔</a:t>
            </a:r>
            <a:r>
              <a:rPr lang="zh-TW" altLang="en-US" baseline="-25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𝑠</a:t>
            </a:r>
            <a:r>
              <a:rPr lang="en-US" altLang="zh-TW" baseline="-25000" dirty="0" err="1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第</a:t>
            </a:r>
            <a:r>
              <a:rPr lang="en-US" altLang="zh-TW" i="1" dirty="0" err="1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i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個個體中桿件應力比懲罰函數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和</a:t>
            </a:r>
            <a:endParaRPr lang="en-US" altLang="zh-TW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𝑤</a:t>
            </a:r>
            <a:r>
              <a:rPr lang="zh-TW" altLang="en-US" baseline="-25000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𝑠 </a:t>
            </a:r>
            <a:r>
              <a:rPr lang="en-US" altLang="zh-TW" dirty="0" smtClean="0">
                <a:latin typeface="Times New Roman" panose="02020603050405020304" pitchFamily="18" charset="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為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桿件應力比懲罰</a:t>
            </a: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函數之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權重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2" name="＞形箭號 21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3" name="＞形箭號 22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4" name="＞形箭號 23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29" name="＞形箭號 28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30" name="＞形箭號 29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4672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77009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39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6565" y="2173795"/>
            <a:ext cx="8145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TW" altLang="en-US" sz="2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懲罰函數之權重𝑤</a:t>
            </a:r>
            <a:r>
              <a:rPr lang="zh-TW" altLang="en-US" sz="2000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𝑠</a:t>
            </a:r>
            <a:r>
              <a:rPr lang="zh-TW" altLang="en-US" sz="2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設定：</a:t>
            </a:r>
          </a:p>
        </p:txBody>
      </p:sp>
      <p:sp>
        <p:nvSpPr>
          <p:cNvPr id="17" name="矩形 16"/>
          <p:cNvSpPr/>
          <p:nvPr/>
        </p:nvSpPr>
        <p:spPr>
          <a:xfrm>
            <a:off x="701570" y="5933604"/>
            <a:ext cx="8100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根據</a:t>
            </a:r>
            <a:r>
              <a:rPr lang="zh-TW" altLang="en-US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文獻資料，</a:t>
            </a:r>
            <a:r>
              <a:rPr lang="zh-TW" altLang="en-US" sz="20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懲罰函數之權重</a:t>
            </a:r>
            <a:r>
              <a:rPr lang="zh-TW" altLang="en-US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𝑤</a:t>
            </a:r>
            <a:r>
              <a:rPr lang="zh-TW" altLang="en-US" sz="2000" b="1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𝑠</a:t>
            </a:r>
            <a:r>
              <a:rPr lang="zh-TW" altLang="en-US" sz="20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取</a:t>
            </a:r>
            <a:r>
              <a:rPr lang="en-US" altLang="zh-TW" sz="20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100</a:t>
            </a:r>
            <a:r>
              <a:rPr lang="zh-TW" altLang="en-US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測試，再視</a:t>
            </a:r>
            <a:r>
              <a:rPr lang="en-US" altLang="zh-TW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GA</a:t>
            </a:r>
            <a:r>
              <a:rPr lang="zh-TW" altLang="en-US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演算法收斂速度，予以調整</a:t>
            </a:r>
            <a:r>
              <a:rPr lang="zh-TW" altLang="en-US" sz="20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𝑤</a:t>
            </a:r>
            <a:r>
              <a:rPr lang="zh-TW" altLang="en-US" sz="2000" b="1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𝑠</a:t>
            </a:r>
            <a:r>
              <a:rPr lang="zh-TW" altLang="en-US" sz="20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值。</a:t>
            </a:r>
            <a:endParaRPr lang="en-US" altLang="zh-TW" sz="2000" b="1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55" y="2573905"/>
            <a:ext cx="3519531" cy="3211971"/>
          </a:xfrm>
          <a:prstGeom prst="rect">
            <a:avLst/>
          </a:prstGeom>
        </p:spPr>
      </p:pic>
      <p:sp>
        <p:nvSpPr>
          <p:cNvPr id="20" name="圓角矩形 19"/>
          <p:cNvSpPr/>
          <p:nvPr/>
        </p:nvSpPr>
        <p:spPr>
          <a:xfrm>
            <a:off x="3266855" y="4779150"/>
            <a:ext cx="3519530" cy="1008000"/>
          </a:xfrm>
          <a:prstGeom prst="roundRect">
            <a:avLst/>
          </a:prstGeom>
          <a:ln w="28575">
            <a:solidFill>
              <a:srgbClr val="FF000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 latinLnBrk="1"/>
            <a:endParaRPr lang="zh-TW" altLang="en-US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2509" y="1808820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定義適應性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en-US" altLang="zh-TW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 function)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23" name="＞形箭號 22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4" name="＞形箭號 23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9" name="＞形箭號 28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30" name="＞形箭號 29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31" name="＞形箭號 30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78758" y="648274"/>
            <a:ext cx="111515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列入附件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0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68008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定義適應性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en-US" altLang="zh-TW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(Fitness function)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39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65" y="2310699"/>
            <a:ext cx="814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4.</a:t>
            </a:r>
            <a:r>
              <a:rPr lang="zh-TW" altLang="en-US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取得</a:t>
            </a:r>
            <a:r>
              <a:rPr lang="zh-TW" altLang="en-US" sz="24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世代中所有個體之適應性係數後，將據此建立個體</a:t>
            </a:r>
            <a:r>
              <a:rPr lang="zh-TW" altLang="en-US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之</a:t>
            </a:r>
            <a:endParaRPr lang="en-US" altLang="zh-TW" sz="2400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zh-TW" altLang="en-US" sz="24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適</a:t>
            </a:r>
            <a:r>
              <a:rPr lang="zh-TW" altLang="en-US" sz="24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性值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09109" y="3210359"/>
                <a:ext cx="4273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𝑭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zh-TW" alt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𝝋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TW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sSub>
                      <m:sSubPr>
                        <m:ctrlP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zh-TW" alt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𝝋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altLang="zh-TW" sz="28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zh-TW" alt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𝝋</m:t>
                        </m:r>
                      </m:e>
                      <m:sub>
                        <m:r>
                          <a:rPr lang="en-US" altLang="zh-TW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𝒎</m:t>
                        </m:r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𝒊𝒏</m:t>
                        </m:r>
                      </m:sub>
                    </m:sSub>
                    <m:r>
                      <a:rPr lang="en-US" altLang="zh-TW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</m:t>
                    </m:r>
                    <m:sSub>
                      <m:sSubPr>
                        <m:ctrlP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zh-TW" alt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𝝋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𝒊</m:t>
                        </m:r>
                      </m:sub>
                    </m:sSub>
                  </m:oMath>
                </a14:m>
                <a:endParaRPr lang="zh-TW" altLang="en-US" sz="2800" b="1" dirty="0" smtClean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09" y="3210359"/>
                <a:ext cx="4273457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5714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264830" y="3973210"/>
            <a:ext cx="692151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其中， </a:t>
            </a:r>
          </a:p>
          <a:p>
            <a:pPr>
              <a:spcBef>
                <a:spcPts val="800"/>
              </a:spcBef>
            </a:pP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𝐹</a:t>
            </a:r>
            <a:r>
              <a:rPr lang="zh-TW" altLang="en-US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𝑖</a:t>
            </a:r>
            <a:r>
              <a:rPr lang="en-US" altLang="zh-TW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𝜑</a:t>
            </a:r>
            <a:r>
              <a:rPr lang="zh-TW" altLang="en-US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𝑖</a:t>
            </a:r>
            <a:r>
              <a:rPr lang="en-US" altLang="zh-TW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 =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在同一世代中第</a:t>
            </a:r>
            <a:r>
              <a:rPr lang="en-US" altLang="zh-TW" dirty="0" err="1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i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個個體的適性值，𝜑</a:t>
            </a:r>
            <a:r>
              <a:rPr lang="zh-TW" altLang="en-US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𝑖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為該個體之適性係數 </a:t>
            </a:r>
          </a:p>
          <a:p>
            <a:pPr>
              <a:spcBef>
                <a:spcPts val="800"/>
              </a:spcBef>
            </a:pP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𝜑</a:t>
            </a:r>
            <a:r>
              <a:rPr lang="en-US" altLang="zh-TW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m</a:t>
            </a:r>
            <a:r>
              <a:rPr lang="zh-TW" altLang="en-US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𝑎</a:t>
            </a:r>
            <a:r>
              <a:rPr lang="zh-TW" altLang="en-US" baseline="-250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𝑥 </a:t>
            </a:r>
            <a:r>
              <a:rPr lang="en-US" altLang="zh-TW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在同一世代所有個體中，適應性係數最大值 </a:t>
            </a:r>
          </a:p>
          <a:p>
            <a:pPr>
              <a:spcBef>
                <a:spcPts val="800"/>
              </a:spcBef>
            </a:pPr>
            <a:r>
              <a:rPr lang="zh-TW" altLang="en-US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𝜑</a:t>
            </a:r>
            <a:r>
              <a:rPr lang="en-US" altLang="zh-TW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min</a:t>
            </a:r>
            <a:r>
              <a:rPr lang="zh-TW" altLang="en-US" baseline="-250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en-US" altLang="zh-TW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=</a:t>
            </a:r>
            <a:r>
              <a:rPr lang="zh-TW" altLang="en-US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在同一世代所有個體中，適應性係數最小值 </a:t>
            </a:r>
          </a:p>
        </p:txBody>
      </p:sp>
      <p:sp>
        <p:nvSpPr>
          <p:cNvPr id="20" name="矩形 19"/>
          <p:cNvSpPr/>
          <p:nvPr/>
        </p:nvSpPr>
        <p:spPr>
          <a:xfrm>
            <a:off x="656565" y="5724255"/>
            <a:ext cx="814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適應性係數，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目標函數與懲罰函數結合，並將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71463" indent="-271463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轉換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成適性值，以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供演算法中</a:t>
            </a:r>
            <a:r>
              <a:rPr lang="zh-TW" altLang="en-US" sz="24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基因進化擇優使用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9" name="＞形箭號 18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23" name="＞形箭號 22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27" name="＞形箭號 26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28" name="＞形箭號 27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29" name="＞形箭號 28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0448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鋼結構施工合理性考量，桿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件斷面予以分群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6565" y="2310699"/>
            <a:ext cx="81459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最經濟的鋼構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的總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重量雖是施工成本中最重要控制因子，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但並</a:t>
            </a:r>
            <a:endParaRPr lang="en-US" altLang="zh-TW" sz="22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非絕對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，尚需對其優化後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桿件斷面尺寸施工合理性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納入考量。</a:t>
            </a:r>
            <a:endParaRPr lang="zh-TW" altLang="en-US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6565" y="6238473"/>
            <a:ext cx="84159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同時可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減少</a:t>
            </a: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參數的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數量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斷面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種類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提升優化運算速度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31540" y="3148672"/>
            <a:ext cx="4784893" cy="2890618"/>
            <a:chOff x="2141730" y="3124944"/>
            <a:chExt cx="4874431" cy="2914346"/>
          </a:xfrm>
        </p:grpSpPr>
        <p:grpSp>
          <p:nvGrpSpPr>
            <p:cNvPr id="19" name="群組 18"/>
            <p:cNvGrpSpPr/>
            <p:nvPr/>
          </p:nvGrpSpPr>
          <p:grpSpPr>
            <a:xfrm>
              <a:off x="2291344" y="4798159"/>
              <a:ext cx="3951958" cy="1160446"/>
              <a:chOff x="3827929" y="3648636"/>
              <a:chExt cx="5495365" cy="1613648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3827929" y="3648636"/>
                <a:ext cx="89647" cy="16136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5629835" y="3648636"/>
                <a:ext cx="89647" cy="161364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7431741" y="3648636"/>
                <a:ext cx="89647" cy="161364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9233647" y="3648636"/>
                <a:ext cx="89647" cy="16136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2291344" y="3637713"/>
              <a:ext cx="3951958" cy="1160446"/>
              <a:chOff x="3827929" y="2034988"/>
              <a:chExt cx="5495365" cy="1613648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827929" y="2034988"/>
                <a:ext cx="89647" cy="16136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9233647" y="2034988"/>
                <a:ext cx="89647" cy="16136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431741" y="2034988"/>
                <a:ext cx="89647" cy="1613648"/>
              </a:xfrm>
              <a:prstGeom prst="rect">
                <a:avLst/>
              </a:prstGeom>
              <a:solidFill>
                <a:srgbClr val="9900FF"/>
              </a:solidFill>
              <a:ln>
                <a:solidFill>
                  <a:srgbClr val="99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5629835" y="2034988"/>
                <a:ext cx="89647" cy="1613648"/>
              </a:xfrm>
              <a:prstGeom prst="rect">
                <a:avLst/>
              </a:prstGeom>
              <a:solidFill>
                <a:srgbClr val="9900FF"/>
              </a:solidFill>
              <a:ln>
                <a:solidFill>
                  <a:srgbClr val="99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2141730" y="5958204"/>
              <a:ext cx="383315" cy="81086"/>
              <a:chOff x="3619885" y="5261727"/>
              <a:chExt cx="533015" cy="112754"/>
            </a:xfrm>
          </p:grpSpPr>
          <p:cxnSp>
            <p:nvCxnSpPr>
              <p:cNvPr id="124" name="直線接點 123"/>
              <p:cNvCxnSpPr/>
              <p:nvPr/>
            </p:nvCxnSpPr>
            <p:spPr>
              <a:xfrm>
                <a:off x="3619885" y="5262005"/>
                <a:ext cx="5330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/>
              <p:nvPr/>
            </p:nvCxnSpPr>
            <p:spPr>
              <a:xfrm flipV="1">
                <a:off x="3619885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/>
              <p:cNvCxnSpPr/>
              <p:nvPr/>
            </p:nvCxnSpPr>
            <p:spPr>
              <a:xfrm flipV="1">
                <a:off x="371583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/>
              <p:nvPr/>
            </p:nvCxnSpPr>
            <p:spPr>
              <a:xfrm flipV="1">
                <a:off x="3819174" y="5262005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flipV="1">
                <a:off x="3914913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/>
              <p:cNvCxnSpPr/>
              <p:nvPr/>
            </p:nvCxnSpPr>
            <p:spPr>
              <a:xfrm flipV="1">
                <a:off x="401331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/>
          </p:nvGrpSpPr>
          <p:grpSpPr>
            <a:xfrm>
              <a:off x="3429941" y="5958204"/>
              <a:ext cx="383315" cy="81086"/>
              <a:chOff x="3619885" y="5261727"/>
              <a:chExt cx="533015" cy="112754"/>
            </a:xfrm>
          </p:grpSpPr>
          <p:cxnSp>
            <p:nvCxnSpPr>
              <p:cNvPr id="118" name="直線接點 117"/>
              <p:cNvCxnSpPr/>
              <p:nvPr/>
            </p:nvCxnSpPr>
            <p:spPr>
              <a:xfrm>
                <a:off x="3619885" y="5262005"/>
                <a:ext cx="5330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/>
              <p:nvPr/>
            </p:nvCxnSpPr>
            <p:spPr>
              <a:xfrm flipV="1">
                <a:off x="3619885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/>
              <p:nvPr/>
            </p:nvCxnSpPr>
            <p:spPr>
              <a:xfrm flipV="1">
                <a:off x="371583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/>
              <p:cNvCxnSpPr/>
              <p:nvPr/>
            </p:nvCxnSpPr>
            <p:spPr>
              <a:xfrm flipV="1">
                <a:off x="3819174" y="5262005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>
              <a:xfrm flipV="1">
                <a:off x="3914913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>
              <a:xfrm flipV="1">
                <a:off x="401331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/>
            <p:cNvGrpSpPr/>
            <p:nvPr/>
          </p:nvGrpSpPr>
          <p:grpSpPr>
            <a:xfrm>
              <a:off x="4723580" y="5958004"/>
              <a:ext cx="383315" cy="81086"/>
              <a:chOff x="3619885" y="5261727"/>
              <a:chExt cx="533015" cy="112754"/>
            </a:xfrm>
          </p:grpSpPr>
          <p:cxnSp>
            <p:nvCxnSpPr>
              <p:cNvPr id="112" name="直線接點 111"/>
              <p:cNvCxnSpPr/>
              <p:nvPr/>
            </p:nvCxnSpPr>
            <p:spPr>
              <a:xfrm>
                <a:off x="3619885" y="5262005"/>
                <a:ext cx="5330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/>
              <p:nvPr/>
            </p:nvCxnSpPr>
            <p:spPr>
              <a:xfrm flipV="1">
                <a:off x="3619885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/>
              <p:nvPr/>
            </p:nvCxnSpPr>
            <p:spPr>
              <a:xfrm flipV="1">
                <a:off x="371583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 flipV="1">
                <a:off x="3819174" y="5262005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 flipV="1">
                <a:off x="3914913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 flipV="1">
                <a:off x="401331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群組 29"/>
            <p:cNvGrpSpPr/>
            <p:nvPr/>
          </p:nvGrpSpPr>
          <p:grpSpPr>
            <a:xfrm>
              <a:off x="6020921" y="5958004"/>
              <a:ext cx="383315" cy="81086"/>
              <a:chOff x="3619885" y="5261727"/>
              <a:chExt cx="533015" cy="112754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3619885" y="5262005"/>
                <a:ext cx="5330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V="1">
                <a:off x="3619885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/>
              <p:nvPr/>
            </p:nvCxnSpPr>
            <p:spPr>
              <a:xfrm flipV="1">
                <a:off x="371583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/>
              <p:nvPr/>
            </p:nvCxnSpPr>
            <p:spPr>
              <a:xfrm flipV="1">
                <a:off x="3819174" y="5262005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/>
              <p:cNvCxnSpPr/>
              <p:nvPr/>
            </p:nvCxnSpPr>
            <p:spPr>
              <a:xfrm flipV="1">
                <a:off x="3914913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/>
              <p:nvPr/>
            </p:nvCxnSpPr>
            <p:spPr>
              <a:xfrm flipV="1">
                <a:off x="4013314" y="5261727"/>
                <a:ext cx="107156" cy="1124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2353898" y="3638987"/>
              <a:ext cx="3825810" cy="65436"/>
              <a:chOff x="3914913" y="2037091"/>
              <a:chExt cx="5319950" cy="90992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3914913" y="2037091"/>
                <a:ext cx="1714922" cy="90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7521263" y="2037091"/>
                <a:ext cx="1713600" cy="90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5716819" y="2037091"/>
                <a:ext cx="1714922" cy="90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2353898" y="4218909"/>
              <a:ext cx="3825810" cy="65436"/>
              <a:chOff x="3914913" y="2037091"/>
              <a:chExt cx="5319950" cy="9099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00" name="矩形 99"/>
              <p:cNvSpPr/>
              <p:nvPr/>
            </p:nvSpPr>
            <p:spPr>
              <a:xfrm>
                <a:off x="3914913" y="2037091"/>
                <a:ext cx="1714922" cy="9099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7521263" y="2037091"/>
                <a:ext cx="1713600" cy="9099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5716819" y="2037091"/>
                <a:ext cx="1714922" cy="9099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2353898" y="4805583"/>
              <a:ext cx="3825810" cy="65436"/>
              <a:chOff x="3914913" y="2037091"/>
              <a:chExt cx="5319950" cy="9099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7" name="矩形 96"/>
              <p:cNvSpPr/>
              <p:nvPr/>
            </p:nvSpPr>
            <p:spPr>
              <a:xfrm>
                <a:off x="3914913" y="2037091"/>
                <a:ext cx="1714922" cy="9099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521263" y="2037091"/>
                <a:ext cx="1713600" cy="9099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716819" y="2037091"/>
                <a:ext cx="1714922" cy="9099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2353023" y="5378081"/>
              <a:ext cx="3825810" cy="65436"/>
              <a:chOff x="3914913" y="2037091"/>
              <a:chExt cx="5319950" cy="90992"/>
            </a:xfrm>
            <a:solidFill>
              <a:srgbClr val="FFC000"/>
            </a:solidFill>
          </p:grpSpPr>
          <p:sp>
            <p:nvSpPr>
              <p:cNvPr id="94" name="矩形 93"/>
              <p:cNvSpPr/>
              <p:nvPr/>
            </p:nvSpPr>
            <p:spPr>
              <a:xfrm>
                <a:off x="3914913" y="2037091"/>
                <a:ext cx="1714922" cy="90992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7521263" y="2037091"/>
                <a:ext cx="1713600" cy="90992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5716819" y="2037091"/>
                <a:ext cx="1714922" cy="90992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2318017" y="3124944"/>
              <a:ext cx="3884872" cy="478741"/>
              <a:chOff x="3865019" y="1264815"/>
              <a:chExt cx="5402079" cy="665712"/>
            </a:xfrm>
          </p:grpSpPr>
          <p:cxnSp>
            <p:nvCxnSpPr>
              <p:cNvPr id="84" name="直線單箭頭接點 83"/>
              <p:cNvCxnSpPr/>
              <p:nvPr/>
            </p:nvCxnSpPr>
            <p:spPr>
              <a:xfrm>
                <a:off x="3865019" y="1614660"/>
                <a:ext cx="180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 flipH="1" flipV="1">
                <a:off x="3868874" y="1479994"/>
                <a:ext cx="3880" cy="450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 flipH="1" flipV="1">
                <a:off x="5667651" y="1470933"/>
                <a:ext cx="3880" cy="450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/>
              <p:cNvCxnSpPr/>
              <p:nvPr/>
            </p:nvCxnSpPr>
            <p:spPr>
              <a:xfrm>
                <a:off x="5666430" y="1614660"/>
                <a:ext cx="180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 flipH="1" flipV="1">
                <a:off x="7469063" y="1470933"/>
                <a:ext cx="3880" cy="450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>
                <a:off x="7460586" y="1614660"/>
                <a:ext cx="180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/>
              <p:nvPr/>
            </p:nvCxnSpPr>
            <p:spPr>
              <a:xfrm flipH="1" flipV="1">
                <a:off x="9263218" y="1470933"/>
                <a:ext cx="3880" cy="450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字方塊 90"/>
              <p:cNvSpPr txBox="1"/>
              <p:nvPr/>
            </p:nvSpPr>
            <p:spPr>
              <a:xfrm>
                <a:off x="4530110" y="1264815"/>
                <a:ext cx="530959" cy="404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9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6330909" y="1264815"/>
                <a:ext cx="530959" cy="404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9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8133832" y="1270837"/>
                <a:ext cx="530959" cy="404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9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6443703" y="3637713"/>
              <a:ext cx="572458" cy="2323732"/>
              <a:chOff x="9601994" y="2034988"/>
              <a:chExt cx="796029" cy="3231246"/>
            </a:xfrm>
          </p:grpSpPr>
          <p:cxnSp>
            <p:nvCxnSpPr>
              <p:cNvPr id="71" name="直線接點 70"/>
              <p:cNvCxnSpPr/>
              <p:nvPr/>
            </p:nvCxnSpPr>
            <p:spPr>
              <a:xfrm>
                <a:off x="9601994" y="2034988"/>
                <a:ext cx="6158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/>
              <p:cNvCxnSpPr/>
              <p:nvPr/>
            </p:nvCxnSpPr>
            <p:spPr>
              <a:xfrm>
                <a:off x="9601994" y="2844800"/>
                <a:ext cx="6158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9601994" y="3668896"/>
                <a:ext cx="6158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9601994" y="4464978"/>
                <a:ext cx="6158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>
                <a:off x="9601994" y="5261449"/>
                <a:ext cx="6158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10077877" y="2034988"/>
                <a:ext cx="0" cy="8068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/>
              <p:nvPr/>
            </p:nvCxnSpPr>
            <p:spPr>
              <a:xfrm>
                <a:off x="10077877" y="2842613"/>
                <a:ext cx="0" cy="826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10077877" y="3663721"/>
                <a:ext cx="0" cy="8012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>
                <a:off x="10074504" y="4464978"/>
                <a:ext cx="0" cy="8012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字方塊 79"/>
              <p:cNvSpPr txBox="1"/>
              <p:nvPr/>
            </p:nvSpPr>
            <p:spPr>
              <a:xfrm rot="5400000">
                <a:off x="9926528" y="4673015"/>
                <a:ext cx="557812" cy="385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 rot="5400000">
                <a:off x="9918023" y="3846409"/>
                <a:ext cx="557812" cy="38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 rot="5400000">
                <a:off x="9921019" y="3066299"/>
                <a:ext cx="557812" cy="38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 rot="5400000">
                <a:off x="9918969" y="2242206"/>
                <a:ext cx="557812" cy="38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endPara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2306551" y="5567959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603413" y="5567959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894446" y="5555414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3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209813" y="5555414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873629" y="5147753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5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166142" y="5147753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6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447377" y="5133979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7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301071" y="5024270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8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597933" y="5024270"/>
              <a:ext cx="2680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9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872526" y="5011724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10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184413" y="5011724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 rot="5400000">
              <a:off x="6324050" y="5549716"/>
              <a:ext cx="670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r>
                <a:rPr lang="en-US" altLang="zh-TW" sz="1200" baseline="30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st</a:t>
              </a:r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層柱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 rot="5400000">
              <a:off x="6306367" y="4968141"/>
              <a:ext cx="70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r>
                <a:rPr lang="en-US" altLang="zh-TW" sz="1200" baseline="30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nd</a:t>
              </a:r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層柱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 rot="5400000">
              <a:off x="6331859" y="4388882"/>
              <a:ext cx="687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3</a:t>
              </a:r>
              <a:r>
                <a:rPr lang="en-US" altLang="zh-TW" sz="1200" baseline="30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rd</a:t>
              </a:r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層柱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 rot="5400000">
              <a:off x="6334391" y="3798743"/>
              <a:ext cx="682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r>
                <a:rPr lang="en-US" altLang="zh-TW" sz="1200" baseline="30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th</a:t>
              </a:r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層柱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827322" y="4572068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12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4119835" y="4572068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13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401069" y="4558293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14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2283095" y="4398392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15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3581890" y="4398392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16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876470" y="438584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17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6188159" y="438584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18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2834877" y="397581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19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127390" y="3980580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20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5408625" y="3978239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21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283095" y="3834552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22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3585437" y="3834552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23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4876470" y="382200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24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188159" y="382200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25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2826331" y="339919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26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4118844" y="339919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27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400079" y="3395430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28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72266"/>
              </p:ext>
            </p:extLst>
          </p:nvPr>
        </p:nvGraphicFramePr>
        <p:xfrm>
          <a:off x="5316604" y="3315143"/>
          <a:ext cx="3566268" cy="27445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22091"/>
                <a:gridCol w="773565"/>
                <a:gridCol w="1080120"/>
                <a:gridCol w="890492"/>
              </a:tblGrid>
              <a:tr h="3049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群  組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斷面變數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桿件類型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桿件編號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Group1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altLang="zh-TW" sz="13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&amp;2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層柱</a:t>
                      </a: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-1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1,4,8,11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Group2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altLang="zh-TW" sz="13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&amp;2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層柱</a:t>
                      </a: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-2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2,3,9,10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Group3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層樑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5,6,7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Group4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層樑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12,13,14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50000"/>
                      </a:scheme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Group5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zh-TW" sz="13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&amp;4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層柱</a:t>
                      </a: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-1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15,18,22,25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Group6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6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zh-TW" sz="13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&amp;4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層柱</a:t>
                      </a: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-2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16,17,23,24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FF">
                        <a:alpha val="50000"/>
                      </a:srgb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Group7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7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層樑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19,20,21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  <a:tr h="30494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Group8</a:t>
                      </a:r>
                      <a:endParaRPr lang="zh-TW" alt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300" baseline="-25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</a:t>
                      </a:r>
                      <a:endParaRPr lang="zh-TW" altLang="en-US" sz="1300" baseline="-250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en-US" altLang="zh-TW" sz="1300" baseline="30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zh-TW" altLang="en-US" sz="13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層樑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26,27,28</a:t>
                      </a:r>
                      <a:endParaRPr lang="zh-TW" altLang="en-US" sz="1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38" name="群組 137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39" name="＞形箭號 138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0" name="＞形箭號 139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1" name="＞形箭號 140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2" name="＞形箭號 141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3" name="＞形箭號 142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6338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049596" y="2607945"/>
            <a:ext cx="2728158" cy="3680456"/>
            <a:chOff x="1254774" y="2445216"/>
            <a:chExt cx="1764168" cy="434800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774" y="2445216"/>
              <a:ext cx="1764168" cy="4174449"/>
            </a:xfrm>
            <a:prstGeom prst="rect">
              <a:avLst/>
            </a:prstGeom>
          </p:spPr>
        </p:pic>
        <p:cxnSp>
          <p:nvCxnSpPr>
            <p:cNvPr id="9" name="直線接點 8"/>
            <p:cNvCxnSpPr/>
            <p:nvPr/>
          </p:nvCxnSpPr>
          <p:spPr>
            <a:xfrm flipV="1">
              <a:off x="1779532" y="5156243"/>
              <a:ext cx="945795" cy="72700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 flipH="1">
              <a:off x="2682514" y="5156243"/>
              <a:ext cx="56557" cy="83809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1873029" y="5994337"/>
              <a:ext cx="809485" cy="79888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1624982" y="5632116"/>
              <a:ext cx="81620" cy="91181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2516908" y="4973514"/>
              <a:ext cx="229865" cy="20840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624982" y="4965545"/>
              <a:ext cx="878941" cy="66842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1621688" y="5626230"/>
              <a:ext cx="160002" cy="238151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1788223" y="5883250"/>
              <a:ext cx="68871" cy="86822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1693306" y="6536096"/>
              <a:ext cx="172451" cy="257121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3" y="2386610"/>
            <a:ext cx="4283844" cy="41092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79761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演算法理論模型建立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與初步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5725" lvl="1" algn="just" defTabSz="914024">
              <a:lnSpc>
                <a:spcPts val="2500"/>
              </a:lnSpc>
              <a:spcBef>
                <a:spcPts val="500"/>
              </a:spcBef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09024" y="2236400"/>
            <a:ext cx="8080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樓梯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構架先取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底部三層測試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桿件分群以顏色表示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79F1B63-B8A3-8173-B695-BC3652DEFB38}"/>
              </a:ext>
            </a:extLst>
          </p:cNvPr>
          <p:cNvSpPr/>
          <p:nvPr/>
        </p:nvSpPr>
        <p:spPr>
          <a:xfrm>
            <a:off x="3159723" y="6066105"/>
            <a:ext cx="2592377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樓梯模型底部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三層進行初步測試</a:t>
            </a:r>
            <a:endParaRPr lang="zh-TW" altLang="en-US" sz="2000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874536" y="3085993"/>
            <a:ext cx="3282529" cy="2026885"/>
          </a:xfrm>
          <a:prstGeom prst="straightConnector1">
            <a:avLst/>
          </a:prstGeom>
          <a:ln w="22225">
            <a:solidFill>
              <a:srgbClr val="009900"/>
            </a:solidFill>
            <a:prstDash val="sysDash"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2294994" y="6057272"/>
            <a:ext cx="3762171" cy="48884"/>
          </a:xfrm>
          <a:prstGeom prst="straightConnector1">
            <a:avLst/>
          </a:prstGeom>
          <a:ln w="22225">
            <a:solidFill>
              <a:srgbClr val="009900"/>
            </a:solidFill>
            <a:prstDash val="sysDash"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三層測試模型成果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6565" y="2310699"/>
            <a:ext cx="803260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本次模型設定</a:t>
            </a: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族群數為</a:t>
            </a:r>
            <a:r>
              <a:rPr lang="en-US" altLang="zh-TW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，變異性係數為</a:t>
            </a:r>
            <a:r>
              <a:rPr lang="en-US" altLang="zh-TW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0.5%</a:t>
            </a: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，經過</a:t>
            </a:r>
            <a:r>
              <a:rPr lang="en-US" altLang="zh-TW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個世代</a:t>
            </a:r>
            <a:r>
              <a:rPr lang="zh-TW" altLang="en-US" sz="22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，演化過程如下圖所示</a:t>
            </a:r>
            <a:r>
              <a:rPr lang="en-US" altLang="zh-TW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100428"/>
            <a:ext cx="3440951" cy="27551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71" y="2969852"/>
            <a:ext cx="3582749" cy="288576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44945" y="6064617"/>
            <a:ext cx="7887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/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測試結果，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模型於第</a:t>
            </a:r>
            <a:r>
              <a:rPr lang="en-US" altLang="zh-TW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個演化世代開始，鋼構總重量及適應性係數曲線皆已趨近收斂值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16805" y="5094185"/>
            <a:ext cx="1460731" cy="5850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52794" y="2951017"/>
            <a:ext cx="1460731" cy="5850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1286635" y="3379713"/>
            <a:ext cx="2955508" cy="0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076412" y="3379713"/>
            <a:ext cx="0" cy="2029507"/>
          </a:xfrm>
          <a:prstGeom prst="line">
            <a:avLst/>
          </a:prstGeom>
          <a:ln w="15875">
            <a:solidFill>
              <a:srgbClr val="FF00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497430" y="3658999"/>
            <a:ext cx="2589327" cy="58477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原結構重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優化後為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5.7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重量減</a:t>
            </a:r>
            <a:r>
              <a:rPr lang="zh-TW" altLang="en-US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少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3.3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(-36%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06439" y="574297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endParaRPr lang="zh-TW" altLang="en-US" sz="1600" dirty="0"/>
          </a:p>
        </p:txBody>
      </p:sp>
      <p:sp>
        <p:nvSpPr>
          <p:cNvPr id="25" name="矩形 24"/>
          <p:cNvSpPr/>
          <p:nvPr/>
        </p:nvSpPr>
        <p:spPr>
          <a:xfrm>
            <a:off x="6247822" y="574052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endParaRPr lang="zh-TW" altLang="en-US" sz="1600" dirty="0"/>
          </a:p>
        </p:txBody>
      </p:sp>
      <p:sp>
        <p:nvSpPr>
          <p:cNvPr id="26" name="矩形 25"/>
          <p:cNvSpPr/>
          <p:nvPr/>
        </p:nvSpPr>
        <p:spPr>
          <a:xfrm rot="16200000">
            <a:off x="4050256" y="4256986"/>
            <a:ext cx="1338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適應性係數</a:t>
            </a:r>
            <a:endParaRPr lang="zh-TW" altLang="en-US" sz="1600" dirty="0"/>
          </a:p>
        </p:txBody>
      </p:sp>
      <p:sp>
        <p:nvSpPr>
          <p:cNvPr id="27" name="矩形 26"/>
          <p:cNvSpPr/>
          <p:nvPr/>
        </p:nvSpPr>
        <p:spPr>
          <a:xfrm rot="16200000">
            <a:off x="77160" y="4304200"/>
            <a:ext cx="1338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鋼構總重量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103378" y="3113367"/>
            <a:ext cx="1208482" cy="14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1" name="TextBox 42"/>
          <p:cNvSpPr txBox="1"/>
          <p:nvPr/>
        </p:nvSpPr>
        <p:spPr>
          <a:xfrm>
            <a:off x="206515" y="101209"/>
            <a:ext cx="80950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工作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職掌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79042"/>
              </p:ext>
            </p:extLst>
          </p:nvPr>
        </p:nvGraphicFramePr>
        <p:xfrm>
          <a:off x="382172" y="1088740"/>
          <a:ext cx="8424000" cy="539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000">
                  <a:extLst>
                    <a:ext uri="{9D8B030D-6E8A-4147-A177-3AD203B41FA5}">
                      <a16:colId xmlns:a16="http://schemas.microsoft.com/office/drawing/2014/main" xmlns="" val="742009301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xmlns="" val="4005895194"/>
                    </a:ext>
                  </a:extLst>
                </a:gridCol>
                <a:gridCol w="3204000">
                  <a:extLst>
                    <a:ext uri="{9D8B030D-6E8A-4147-A177-3AD203B41FA5}">
                      <a16:colId xmlns:a16="http://schemas.microsoft.com/office/drawing/2014/main" xmlns="" val="429142825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內    </a:t>
                      </a:r>
                      <a:r>
                        <a:rPr lang="zh-TW" altLang="en-US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容</a:t>
                      </a:r>
                      <a:endParaRPr lang="zh-TW" alt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負責人員</a:t>
                      </a:r>
                      <a:endParaRPr lang="zh-TW" alt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      註</a:t>
                      </a:r>
                      <a:endParaRPr lang="zh-TW" alt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401840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、鋼構設計簡介</a:t>
                      </a: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及動機說明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24210566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二、定義問題與目標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163604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三、資料盤點與清理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王志銘、林文凱、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王翔禾、彭筱雅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數據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</a:t>
                      </a: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監督式機器學習</a:t>
                      </a: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料盤點與清理。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數據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模型特徵變數定義。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217210413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四、資料探索分析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王志銘、林文凱、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數據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模型模型評估與變數重要性分析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20919409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五、模組開發及應用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王翔禾、林文凱、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找出演算法所需之目標、限制式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與適應性</a:t>
                      </a: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等函數式。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藉數據模型預測與隨機生成初始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化族群，以基因演算法開發鋼構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優化模型。</a:t>
                      </a:r>
                      <a:endParaRPr lang="en-US" altLang="zh-TW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367621727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六、模組平台建置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王翔禾、林文凱、</a:t>
                      </a:r>
                      <a:endParaRPr lang="en-US" altLang="zh-TW" sz="16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建置使用者操作介面規劃示意。</a:t>
                      </a:r>
                      <a:endParaRPr lang="en-US" altLang="zh-TW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249854726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七、預估改善效益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林文凱、王志銘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鋼構最優化設計，避免保守設計，撙節建造成本</a:t>
                      </a:r>
                      <a:r>
                        <a:rPr kumimoji="0" lang="en-US" altLang="zh-TW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kumimoji="0" lang="zh-TW" alt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含</a:t>
                      </a:r>
                      <a:r>
                        <a:rPr kumimoji="0" lang="en-US" altLang="zh-TW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ESG</a:t>
                      </a:r>
                      <a:r>
                        <a:rPr kumimoji="0" lang="zh-TW" alt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效益</a:t>
                      </a:r>
                      <a:r>
                        <a:rPr kumimoji="0" lang="en-US" altLang="zh-TW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kumimoji="0" lang="zh-TW" alt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1390777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八、工作項目與計畫時程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林文凱、王志銘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本開發案細部工作區分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xmlns="" val="87331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目前投入各類型之完整結構模型測試及參數調整：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11560" y="2291649"/>
            <a:ext cx="80950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1.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續採完整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SILO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樓梯模型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共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8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層結構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，以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基因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演算法的理論模</a:t>
            </a:r>
            <a:endParaRPr lang="en-US" altLang="zh-TW" sz="22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進行優化設計，並對各參數測試與調校</a:t>
            </a:r>
            <a:r>
              <a:rPr lang="en-US" altLang="zh-TW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zh-TW" altLang="en-US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超參數優化</a:t>
            </a:r>
            <a:r>
              <a:rPr lang="en-US" altLang="zh-TW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</a:t>
            </a:r>
            <a:endParaRPr lang="en-US" altLang="zh-TW" sz="22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a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</a:t>
            </a:r>
            <a:r>
              <a:rPr lang="zh-TW" altLang="en-US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已完成同條件下：</a:t>
            </a:r>
            <a:r>
              <a:rPr lang="en-US" altLang="zh-TW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20/30/50/100/200/500</a:t>
            </a:r>
            <a:r>
              <a:rPr lang="zh-TW" altLang="en-US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世代  測試</a:t>
            </a:r>
            <a:endParaRPr lang="en-US" altLang="zh-TW" sz="2200" b="1" dirty="0" smtClean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   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(b)</a:t>
            </a:r>
            <a:r>
              <a:rPr lang="zh-TW" altLang="en-US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將接續進行突變率：</a:t>
            </a:r>
            <a:r>
              <a:rPr lang="en-US" altLang="zh-TW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0</a:t>
            </a:r>
            <a:r>
              <a:rPr lang="en-US" altLang="zh-TW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sym typeface="Wingdings" panose="05000000000000000000" pitchFamily="2" charset="2"/>
              </a:rPr>
              <a:t>/0.2/0.5</a:t>
            </a:r>
            <a:r>
              <a:rPr lang="zh-TW" altLang="en-US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sym typeface="Wingdings" panose="05000000000000000000" pitchFamily="2" charset="2"/>
              </a:rPr>
              <a:t>  </a:t>
            </a:r>
            <a:r>
              <a:rPr lang="zh-TW" altLang="en-US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測試</a:t>
            </a:r>
            <a:endParaRPr lang="en-US" altLang="zh-TW" sz="2200" b="1" dirty="0" smtClean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</a:pPr>
            <a:r>
              <a:rPr lang="en-US" altLang="zh-TW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2.</a:t>
            </a:r>
            <a:r>
              <a:rPr lang="zh-TW" altLang="en-US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將繼續對①管架、②廠房與③製程</a:t>
            </a:r>
            <a:r>
              <a:rPr lang="zh-TW" altLang="en-US" sz="2200" b="1" dirty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鋼構</a:t>
            </a:r>
            <a:r>
              <a:rPr lang="zh-TW" altLang="en-US" sz="2200" b="1" dirty="0" smtClean="0">
                <a:solidFill>
                  <a:srgbClr val="FF0000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等進行驗證與校調。</a:t>
            </a:r>
            <a:endParaRPr lang="zh-TW" altLang="en-US" sz="2200" b="1" dirty="0">
              <a:solidFill>
                <a:srgbClr val="FF0000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611560" y="4384217"/>
            <a:ext cx="80776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，大幅提升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程式執行速度：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722722904"/>
              </p:ext>
            </p:extLst>
          </p:nvPr>
        </p:nvGraphicFramePr>
        <p:xfrm>
          <a:off x="1263336" y="4787748"/>
          <a:ext cx="6435716" cy="1926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問題點與修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6565" y="2310699"/>
            <a:ext cx="80500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1.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問題點：於採用</a:t>
            </a:r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完整</a:t>
            </a:r>
            <a:r>
              <a:rPr lang="en-US" altLang="zh-TW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SILO</a:t>
            </a:r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樓梯模型理論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模建置測試過程中，</a:t>
            </a:r>
            <a:endParaRPr lang="en-US" altLang="zh-TW" sz="22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出現歷經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3~7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個世代後</a:t>
            </a:r>
            <a:r>
              <a:rPr lang="zh-TW" altLang="en-US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，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重量趨近收斂情況後，但至第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8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世代結</a:t>
            </a:r>
            <a:endParaRPr lang="en-US" altLang="zh-TW" sz="22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en-US" altLang="zh-TW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構總重量又往上突起的情況，比對適性分數分布後發現模型有</a:t>
            </a:r>
            <a:endParaRPr lang="en-US" altLang="zh-TW" sz="2200" b="1" dirty="0" smtClean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  <a:p>
            <a:r>
              <a:rPr lang="en-US" altLang="zh-TW" sz="2200" b="1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 </a:t>
            </a:r>
            <a:r>
              <a:rPr lang="zh-TW" altLang="en-US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異常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zh-TW" altLang="en-US" sz="22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適性分數越高，總重量應該越低</a:t>
            </a:r>
            <a:r>
              <a:rPr lang="en-US" altLang="zh-TW" sz="22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</a:t>
            </a:r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0" y="3789040"/>
            <a:ext cx="3670876" cy="29316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83" y="3717100"/>
            <a:ext cx="3777651" cy="300354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906815" y="3717100"/>
            <a:ext cx="1395155" cy="657005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9516735">
            <a:off x="5675312" y="4854899"/>
            <a:ext cx="1264373" cy="160656"/>
          </a:xfrm>
          <a:prstGeom prst="rightArrow">
            <a:avLst/>
          </a:prstGeom>
          <a:solidFill>
            <a:srgbClr val="00FF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343217" y="4205030"/>
            <a:ext cx="185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適性分數趨勢向上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向右箭號 20"/>
          <p:cNvSpPr/>
          <p:nvPr/>
        </p:nvSpPr>
        <p:spPr>
          <a:xfrm rot="2593889">
            <a:off x="1260085" y="5191866"/>
            <a:ext cx="1264373" cy="160656"/>
          </a:xfrm>
          <a:prstGeom prst="rightArrow">
            <a:avLst/>
          </a:prstGeom>
          <a:solidFill>
            <a:srgbClr val="00FF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146513" y="4396897"/>
            <a:ext cx="185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總重量趨勢應向下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7181592" y="3728522"/>
            <a:ext cx="1395155" cy="657005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251394" y="4319720"/>
            <a:ext cx="85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異常</a:t>
            </a:r>
            <a:r>
              <a:rPr lang="en-US" altLang="zh-TW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燕尾形向右箭號 6"/>
          <p:cNvSpPr/>
          <p:nvPr/>
        </p:nvSpPr>
        <p:spPr>
          <a:xfrm rot="16200000">
            <a:off x="2991976" y="5161692"/>
            <a:ext cx="792437" cy="20737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27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0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90604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問題點與修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46863" y="2270838"/>
            <a:ext cx="82809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異常原因：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自動化在讀取桿件</a:t>
            </a:r>
            <a:r>
              <a:rPr lang="en-US" altLang="zh-TW" sz="2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值時遇到空值</a:t>
            </a:r>
            <a:endParaRPr lang="en-US" altLang="zh-TW" sz="22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自動填</a:t>
            </a:r>
            <a:r>
              <a:rPr lang="en-US" altLang="zh-TW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，將造成不合格桿件未被檢出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，再投入理論模型。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3965"/>
            <a:ext cx="9144000" cy="164997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36608" y="4914165"/>
            <a:ext cx="82108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模型調整：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200" b="1" dirty="0" smtClean="0">
                <a:latin typeface="新細明體" panose="02020500000000000000" pitchFamily="18" charset="-120"/>
              </a:rPr>
              <a:t>  </a:t>
            </a:r>
            <a:r>
              <a:rPr lang="en-US" altLang="zh-TW" sz="2200" b="1" dirty="0" smtClean="0">
                <a:latin typeface="新細明體" panose="02020500000000000000" pitchFamily="18" charset="-120"/>
              </a:rPr>
              <a:t>⑴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增加判別式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，於個別桿件設置時加入</a:t>
            </a:r>
            <a:r>
              <a:rPr lang="en-US" altLang="zh-TW" sz="2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KL/r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&lt;200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限制式。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200" b="1" dirty="0" smtClean="0">
                <a:latin typeface="新細明體" panose="02020500000000000000" pitchFamily="18" charset="-120"/>
              </a:rPr>
              <a:t>  </a:t>
            </a:r>
            <a:r>
              <a:rPr lang="en-US" altLang="zh-TW" sz="2200" b="1" dirty="0" smtClean="0">
                <a:latin typeface="新細明體" panose="02020500000000000000" pitchFamily="18" charset="-120"/>
              </a:rPr>
              <a:t>⑵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修正程式，將輸出</a:t>
            </a:r>
            <a:r>
              <a:rPr lang="en-US" altLang="zh-TW" sz="2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為空值的情況判定異常，並予以剔除。</a:t>
            </a:r>
            <a:endParaRPr lang="en-US" altLang="zh-TW" sz="22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3028" y="5984827"/>
            <a:ext cx="83294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改善後，模型輸出結果如前述成果，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已符合</a:t>
            </a:r>
            <a:r>
              <a:rPr lang="zh-TW" altLang="en-US" sz="22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</a:t>
            </a:r>
            <a:r>
              <a:rPr lang="zh-TW" altLang="en-US" sz="2200" b="1" u="sng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性分數越高，總</a:t>
            </a:r>
            <a:r>
              <a:rPr lang="zh-TW" altLang="en-US" sz="2200" b="1" u="sng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重量越低的正常情況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26894" y="4374105"/>
            <a:ext cx="765085" cy="2700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/>
          <p:nvPr/>
        </p:nvCxnSpPr>
        <p:spPr>
          <a:xfrm>
            <a:off x="4031940" y="4644135"/>
            <a:ext cx="450050" cy="360040"/>
          </a:xfrm>
          <a:prstGeom prst="bentConnector3">
            <a:avLst>
              <a:gd name="adj1" fmla="val -794"/>
            </a:avLst>
          </a:prstGeom>
          <a:ln w="190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391979" y="4824155"/>
            <a:ext cx="396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空值</a:t>
            </a:r>
            <a:r>
              <a:rPr lang="zh-TW" altLang="en-US" b="1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遭程式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自動填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1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實際為桿件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異常</a:t>
            </a:r>
          </a:p>
        </p:txBody>
      </p:sp>
    </p:spTree>
    <p:extLst>
      <p:ext uri="{BB962C8B-B14F-4D97-AF65-F5344CB8AC3E}">
        <p14:creationId xmlns:p14="http://schemas.microsoft.com/office/powerpoint/2010/main" val="21896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08820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樓梯模型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層結構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超參數優化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初步測試：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r="10919" b="1828"/>
          <a:stretch/>
        </p:blipFill>
        <p:spPr>
          <a:xfrm>
            <a:off x="769188" y="3335436"/>
            <a:ext cx="1980220" cy="34689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12" y="2191744"/>
            <a:ext cx="2700000" cy="22060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92" y="2168860"/>
            <a:ext cx="2700000" cy="21627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8" y="4464115"/>
            <a:ext cx="2700000" cy="22060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8" y="4464115"/>
            <a:ext cx="2700000" cy="216270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4091217" y="4293620"/>
            <a:ext cx="1415772" cy="3240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(20)</a:t>
            </a:r>
            <a:endParaRPr lang="zh-TW" altLang="en-US" sz="16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517058" y="3132475"/>
            <a:ext cx="1338830" cy="324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適應性係數</a:t>
            </a:r>
            <a:endParaRPr lang="zh-TW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7049271" y="4215571"/>
            <a:ext cx="1415772" cy="2880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(20)</a:t>
            </a:r>
            <a:endParaRPr lang="zh-TW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4168951" y="6550584"/>
            <a:ext cx="1415772" cy="2880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(30)</a:t>
            </a:r>
            <a:endParaRPr lang="zh-TW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7067755" y="6516830"/>
            <a:ext cx="1415772" cy="2880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(30)</a:t>
            </a:r>
            <a:endParaRPr lang="zh-TW" altLang="en-US" sz="1600" dirty="0"/>
          </a:p>
        </p:txBody>
      </p:sp>
      <p:sp>
        <p:nvSpPr>
          <p:cNvPr id="39" name="矩形 38"/>
          <p:cNvSpPr/>
          <p:nvPr/>
        </p:nvSpPr>
        <p:spPr>
          <a:xfrm rot="16200000">
            <a:off x="5539671" y="5407369"/>
            <a:ext cx="1338830" cy="324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適應性係數</a:t>
            </a:r>
            <a:endParaRPr lang="zh-TW" altLang="en-US" sz="1600" dirty="0"/>
          </a:p>
        </p:txBody>
      </p:sp>
      <p:sp>
        <p:nvSpPr>
          <p:cNvPr id="40" name="矩形 39"/>
          <p:cNvSpPr/>
          <p:nvPr/>
        </p:nvSpPr>
        <p:spPr>
          <a:xfrm rot="16200000">
            <a:off x="2407186" y="5313506"/>
            <a:ext cx="183309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鋼構總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重量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公噸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6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898041" y="2537357"/>
            <a:ext cx="2058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:16.875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(30%)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3891321" y="4824155"/>
            <a:ext cx="1984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:17.549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(27%)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endParaRPr lang="zh-TW" altLang="en-US" sz="1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671824" y="2870473"/>
            <a:ext cx="2274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最終適應性係數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14,234</a:t>
            </a:r>
            <a:endParaRPr lang="zh-TW" altLang="en-US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710190" y="5133942"/>
            <a:ext cx="2274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最終適應性係數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13,687</a:t>
            </a:r>
            <a:endParaRPr lang="zh-TW" altLang="en-US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8465043" y="2537357"/>
            <a:ext cx="241540" cy="3331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8530516" y="4867753"/>
            <a:ext cx="225025" cy="3123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741224" y="5644788"/>
            <a:ext cx="146423" cy="45218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713842" y="3352993"/>
            <a:ext cx="146423" cy="526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499158" y="3578927"/>
            <a:ext cx="2597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499158" y="6639267"/>
            <a:ext cx="2597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23864" y="3578927"/>
            <a:ext cx="0" cy="1255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623864" y="5409763"/>
            <a:ext cx="0" cy="1229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827174" y="3218887"/>
            <a:ext cx="0" cy="335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/>
          <p:nvPr/>
        </p:nvCxnSpPr>
        <p:spPr>
          <a:xfrm flipV="1">
            <a:off x="1637174" y="3242079"/>
            <a:ext cx="471855" cy="46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H="1">
            <a:off x="827174" y="3335435"/>
            <a:ext cx="471765" cy="51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2109029" y="3097627"/>
            <a:ext cx="0" cy="335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2649089" y="3163940"/>
            <a:ext cx="0" cy="335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 flipV="1">
            <a:off x="2109029" y="3242079"/>
            <a:ext cx="214840" cy="23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/>
          <p:nvPr/>
        </p:nvCxnSpPr>
        <p:spPr>
          <a:xfrm>
            <a:off x="2447174" y="3288733"/>
            <a:ext cx="214680" cy="40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213489" y="4875913"/>
            <a:ext cx="81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29.85M</a:t>
            </a:r>
          </a:p>
          <a:p>
            <a:pPr algn="ctr"/>
            <a:r>
              <a:rPr lang="en-US" altLang="zh-TW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(</a:t>
            </a:r>
            <a:r>
              <a:rPr lang="en-US" altLang="zh-TW" sz="1400" b="1" dirty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8</a:t>
            </a:r>
            <a:r>
              <a:rPr lang="zh-TW" altLang="en-US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層</a:t>
            </a:r>
            <a:r>
              <a:rPr lang="en-US" altLang="zh-TW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)</a:t>
            </a:r>
            <a:endParaRPr lang="zh-TW" altLang="en-US" sz="1400" b="1" dirty="0" smtClean="0">
              <a:solidFill>
                <a:srgbClr val="0000FF"/>
              </a:solidFill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079424" y="3136975"/>
            <a:ext cx="81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6M</a:t>
            </a:r>
          </a:p>
        </p:txBody>
      </p:sp>
      <p:sp>
        <p:nvSpPr>
          <p:cNvPr id="90" name="文字方塊 89"/>
          <p:cNvSpPr txBox="1"/>
          <p:nvPr/>
        </p:nvSpPr>
        <p:spPr>
          <a:xfrm rot="681537">
            <a:off x="1997319" y="3006135"/>
            <a:ext cx="81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00FF"/>
                </a:solidFill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2.4M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84748" y="2136338"/>
            <a:ext cx="3171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測試結果：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族群規模縮小可縮短運算時間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但會造成優化成果效益降低！</a:t>
            </a:r>
          </a:p>
        </p:txBody>
      </p:sp>
      <p:sp>
        <p:nvSpPr>
          <p:cNvPr id="51" name="矩形 50"/>
          <p:cNvSpPr/>
          <p:nvPr/>
        </p:nvSpPr>
        <p:spPr>
          <a:xfrm rot="16200000">
            <a:off x="2366073" y="3195613"/>
            <a:ext cx="183309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鋼構總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重量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公噸</a:t>
            </a:r>
            <a:r>
              <a:rPr lang="en-US" altLang="zh-TW" sz="1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9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23142"/>
            <a:ext cx="7792332" cy="22890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363409"/>
            <a:ext cx="7792332" cy="24239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6241508" y="2272677"/>
            <a:ext cx="2058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率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20%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:16.974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(29.3%)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8064729" y="3276790"/>
            <a:ext cx="146423" cy="526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4391980" y="3622827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4438201" y="4072877"/>
            <a:ext cx="945105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864532" y="3622827"/>
            <a:ext cx="0" cy="450050"/>
          </a:xfrm>
          <a:prstGeom prst="straightConnector1">
            <a:avLst/>
          </a:prstGeom>
          <a:ln>
            <a:solidFill>
              <a:srgbClr val="00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4678279" y="2609872"/>
            <a:ext cx="155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優化比例</a:t>
            </a:r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10%)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77" name="文字方塊 76"/>
          <p:cNvSpPr txBox="1"/>
          <p:nvPr/>
        </p:nvSpPr>
        <p:spPr>
          <a:xfrm>
            <a:off x="6241508" y="4570140"/>
            <a:ext cx="2058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0.2%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:16.974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(29.3%)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78" name="圓角矩形 77"/>
          <p:cNvSpPr/>
          <p:nvPr/>
        </p:nvSpPr>
        <p:spPr>
          <a:xfrm>
            <a:off x="6310250" y="4590135"/>
            <a:ext cx="1213641" cy="774221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9" name="直線單箭頭接點 78"/>
          <p:cNvCxnSpPr/>
          <p:nvPr/>
        </p:nvCxnSpPr>
        <p:spPr>
          <a:xfrm>
            <a:off x="8064729" y="5574253"/>
            <a:ext cx="146423" cy="526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28480" y="6264315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391979" y="6352580"/>
            <a:ext cx="945105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4864532" y="6219310"/>
            <a:ext cx="0" cy="151030"/>
          </a:xfrm>
          <a:prstGeom prst="straightConnector1">
            <a:avLst/>
          </a:prstGeom>
          <a:ln>
            <a:solidFill>
              <a:srgbClr val="00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4541527" y="5354248"/>
            <a:ext cx="168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優化比例</a:t>
            </a:r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1.6%)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cxnSp>
        <p:nvCxnSpPr>
          <p:cNvPr id="20" name="直線接點 19"/>
          <p:cNvCxnSpPr/>
          <p:nvPr/>
        </p:nvCxnSpPr>
        <p:spPr>
          <a:xfrm flipH="1" flipV="1">
            <a:off x="4624992" y="5604085"/>
            <a:ext cx="239539" cy="637258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6955333" y="6388089"/>
            <a:ext cx="945105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7427886" y="6254819"/>
            <a:ext cx="0" cy="151030"/>
          </a:xfrm>
          <a:prstGeom prst="straightConnector1">
            <a:avLst/>
          </a:prstGeom>
          <a:ln>
            <a:solidFill>
              <a:srgbClr val="00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5317175" y="5636792"/>
            <a:ext cx="168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優化比例</a:t>
            </a:r>
            <a:r>
              <a:rPr lang="en-US" altLang="zh-TW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1.2%)</a:t>
            </a:r>
            <a:r>
              <a:rPr lang="zh-TW" altLang="en-US" sz="1600" b="1" dirty="0" smtClean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cxnSp>
        <p:nvCxnSpPr>
          <p:cNvPr id="93" name="直線接點 92"/>
          <p:cNvCxnSpPr/>
          <p:nvPr/>
        </p:nvCxnSpPr>
        <p:spPr>
          <a:xfrm flipH="1" flipV="1">
            <a:off x="6828193" y="5873299"/>
            <a:ext cx="599693" cy="403553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6955332" y="6313090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4480880" y="6416715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36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256965" y="6638591"/>
            <a:ext cx="100027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(100)</a:t>
            </a:r>
            <a:endParaRPr lang="zh-TW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4339366" y="427015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(50)</a:t>
            </a:r>
            <a:endParaRPr lang="zh-TW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402509" y="1808820"/>
            <a:ext cx="8444966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樓梯模型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層結構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超參數優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59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" y="2183342"/>
            <a:ext cx="7830783" cy="44963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08820"/>
            <a:ext cx="8444966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樓梯模型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層結構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超參數優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102170" y="4503889"/>
            <a:ext cx="2058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0.2%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:16.992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(29.3%)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60" name="圓角矩形 59"/>
          <p:cNvSpPr/>
          <p:nvPr/>
        </p:nvSpPr>
        <p:spPr>
          <a:xfrm>
            <a:off x="6133817" y="4503889"/>
            <a:ext cx="1213641" cy="774221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7925391" y="5508002"/>
            <a:ext cx="146423" cy="526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3086835" y="5814265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3133056" y="6264315"/>
            <a:ext cx="945105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559387" y="5814265"/>
            <a:ext cx="0" cy="450050"/>
          </a:xfrm>
          <a:prstGeom prst="straightConnector1">
            <a:avLst/>
          </a:prstGeom>
          <a:ln>
            <a:solidFill>
              <a:srgbClr val="00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3469076" y="5775551"/>
            <a:ext cx="182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優化比例</a:t>
            </a:r>
            <a:r>
              <a:rPr lang="en-US" altLang="zh-TW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4.4%)</a:t>
            </a:r>
            <a:r>
              <a:rPr lang="zh-TW" altLang="en-US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21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2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279934" y="6570089"/>
            <a:ext cx="100027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(200)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83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1" y="2062892"/>
            <a:ext cx="8864417" cy="47951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08820"/>
            <a:ext cx="8444966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完整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SILO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樓梯模型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層結構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超參數優化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初步測試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826281" y="2289176"/>
            <a:ext cx="5504879" cy="23083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測試結果：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經測試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20/30/50/100/200/500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演化世代數，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最終優化結果約為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29%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差異不大。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由於基因演算法存在桿件挑選組合的隨機性，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本次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不同世代的總重量收斂速度並不一致。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建議採</a:t>
            </a:r>
            <a:r>
              <a:rPr lang="en-US" altLang="zh-TW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20~50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世代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即可達鋼構優化經濟效益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608968" y="4599130"/>
            <a:ext cx="2058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0.2%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:16.983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(29.3%)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60" name="圓角矩形 59"/>
          <p:cNvSpPr/>
          <p:nvPr/>
        </p:nvSpPr>
        <p:spPr>
          <a:xfrm>
            <a:off x="6665529" y="4634999"/>
            <a:ext cx="1213641" cy="774221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8432189" y="5603243"/>
            <a:ext cx="146423" cy="526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2278915" y="6408485"/>
            <a:ext cx="945105" cy="0"/>
          </a:xfrm>
          <a:prstGeom prst="line">
            <a:avLst/>
          </a:prstGeom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751468" y="6275215"/>
            <a:ext cx="0" cy="151030"/>
          </a:xfrm>
          <a:prstGeom prst="straightConnector1">
            <a:avLst/>
          </a:prstGeom>
          <a:ln>
            <a:solidFill>
              <a:srgbClr val="00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972219" y="5495633"/>
            <a:ext cx="168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優化比例</a:t>
            </a:r>
            <a:r>
              <a:rPr lang="en-US" altLang="zh-TW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0.5%)</a:t>
            </a:r>
            <a:r>
              <a:rPr lang="zh-TW" altLang="en-US" sz="16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cxnSp>
        <p:nvCxnSpPr>
          <p:cNvPr id="26" name="直線接點 25"/>
          <p:cNvCxnSpPr/>
          <p:nvPr/>
        </p:nvCxnSpPr>
        <p:spPr>
          <a:xfrm flipV="1">
            <a:off x="2751469" y="5770196"/>
            <a:ext cx="355841" cy="527053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278914" y="6333486"/>
            <a:ext cx="9451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29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0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4218493" y="6646067"/>
            <a:ext cx="100027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(500)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71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61" y="2313839"/>
            <a:ext cx="5752746" cy="16764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09" t="123" r="-1045" b="-1"/>
          <a:stretch/>
        </p:blipFill>
        <p:spPr>
          <a:xfrm>
            <a:off x="70761" y="2147081"/>
            <a:ext cx="3534037" cy="3190341"/>
          </a:xfrm>
          <a:prstGeom prst="snipRoundRect">
            <a:avLst>
              <a:gd name="adj1" fmla="val 16667"/>
              <a:gd name="adj2" fmla="val 21634"/>
            </a:avLst>
          </a:prstGeom>
        </p:spPr>
      </p:pic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09" y="1808820"/>
            <a:ext cx="8286659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SM-</a:t>
            </a:r>
            <a:r>
              <a:rPr lang="en-US" altLang="zh-TW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EB2</a:t>
            </a:r>
            <a:r>
              <a:rPr lang="zh-TW" altLang="en-US" sz="2400" b="1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乙烯壓縮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機房鋼構最優化設計測試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17" y="4607082"/>
            <a:ext cx="5532488" cy="1612228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6867255" y="2078850"/>
            <a:ext cx="205848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0.2%</a:t>
            </a:r>
          </a:p>
          <a:p>
            <a:pPr>
              <a:spcBef>
                <a:spcPts val="600"/>
              </a:spcBef>
            </a:pP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:15.271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(3.5%)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57" name="圓角矩形 56"/>
          <p:cNvSpPr/>
          <p:nvPr/>
        </p:nvSpPr>
        <p:spPr>
          <a:xfrm>
            <a:off x="6893557" y="2104636"/>
            <a:ext cx="1213641" cy="774221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8689168" y="3201896"/>
            <a:ext cx="147731" cy="407124"/>
          </a:xfrm>
          <a:prstGeom prst="straightConnector1">
            <a:avLst/>
          </a:prstGeom>
          <a:ln w="952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861100" y="4319871"/>
            <a:ext cx="205848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演化世代</a:t>
            </a:r>
            <a:r>
              <a:rPr lang="en-US" altLang="zh-TW" sz="1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族群數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</a:p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突變率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0.2%</a:t>
            </a:r>
          </a:p>
          <a:p>
            <a:pPr>
              <a:spcBef>
                <a:spcPts val="600"/>
              </a:spcBef>
            </a:pP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優化結果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:15.126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(4.4%)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</a:p>
        </p:txBody>
      </p:sp>
      <p:sp>
        <p:nvSpPr>
          <p:cNvPr id="62" name="圓角矩形 61"/>
          <p:cNvSpPr/>
          <p:nvPr/>
        </p:nvSpPr>
        <p:spPr>
          <a:xfrm>
            <a:off x="6893557" y="4348385"/>
            <a:ext cx="1213641" cy="774221"/>
          </a:xfrm>
          <a:prstGeom prst="roundRect">
            <a:avLst/>
          </a:prstGeom>
          <a:solidFill>
            <a:srgbClr val="FFFF00">
              <a:alpha val="25000"/>
            </a:srgb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712079" y="5337422"/>
            <a:ext cx="146423" cy="526057"/>
          </a:xfrm>
          <a:prstGeom prst="straightConnector1">
            <a:avLst/>
          </a:prstGeom>
          <a:ln w="952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3941930" y="2477359"/>
            <a:ext cx="450050" cy="0"/>
          </a:xfrm>
          <a:prstGeom prst="straightConnector1">
            <a:avLst/>
          </a:prstGeom>
          <a:ln w="952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4316475" y="2175216"/>
            <a:ext cx="151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鼎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結構模型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15.822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>
            <a:off x="4113866" y="4776880"/>
            <a:ext cx="450050" cy="0"/>
          </a:xfrm>
          <a:prstGeom prst="straightConnector1">
            <a:avLst/>
          </a:prstGeom>
          <a:ln w="952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227500" y="5288469"/>
            <a:ext cx="357365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測試結果：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0000FF"/>
                </a:solidFill>
                <a:latin typeface="新細明體" panose="02020500000000000000" pitchFamily="18" charset="-120"/>
              </a:rPr>
              <a:t>⑴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重量優化比例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3.5~4.4%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，研判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原中鼎結構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已盡可能優化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設計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solidFill>
                  <a:srgbClr val="0000FF"/>
                </a:solidFill>
                <a:latin typeface="新細明體" panose="02020500000000000000" pitchFamily="18" charset="-120"/>
              </a:rPr>
              <a:t>⑵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將再測試較多世代數確認。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27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0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4500506" y="4446392"/>
            <a:ext cx="151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鼎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結構模型</a:t>
            </a:r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15.822</a:t>
            </a:r>
            <a:r>
              <a:rPr lang="zh-TW" altLang="en-US" sz="1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噸</a:t>
            </a:r>
            <a:endParaRPr lang="en-US" altLang="zh-TW" sz="16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0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510" y="1890604"/>
            <a:ext cx="7864132" cy="412897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61950" lvl="1" indent="-276225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建置規劃：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>
            <a:off x="454830" y="1068698"/>
            <a:ext cx="8234340" cy="648000"/>
            <a:chOff x="454830" y="1068698"/>
            <a:chExt cx="8234340" cy="648000"/>
          </a:xfrm>
        </p:grpSpPr>
        <p:sp>
          <p:nvSpPr>
            <p:cNvPr id="144" name="＞形箭號 143"/>
            <p:cNvSpPr/>
            <p:nvPr/>
          </p:nvSpPr>
          <p:spPr>
            <a:xfrm>
              <a:off x="45483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F705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145" name="＞形箭號 144"/>
            <p:cNvSpPr/>
            <p:nvPr/>
          </p:nvSpPr>
          <p:spPr>
            <a:xfrm>
              <a:off x="2103378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146" name="＞形箭號 145"/>
            <p:cNvSpPr/>
            <p:nvPr/>
          </p:nvSpPr>
          <p:spPr>
            <a:xfrm>
              <a:off x="5431508" y="1068698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81ECEC"/>
            </a:solidFill>
            <a:ln w="38100">
              <a:solidFill>
                <a:srgbClr val="81ECE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147" name="＞形箭號 146"/>
            <p:cNvSpPr/>
            <p:nvPr/>
          </p:nvSpPr>
          <p:spPr>
            <a:xfrm>
              <a:off x="7069170" y="1068698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148" name="＞形箭號 147"/>
          <p:cNvSpPr/>
          <p:nvPr/>
        </p:nvSpPr>
        <p:spPr>
          <a:xfrm>
            <a:off x="3768721" y="1064497"/>
            <a:ext cx="1620000" cy="648000"/>
          </a:xfrm>
          <a:prstGeom prst="chevron">
            <a:avLst>
              <a:gd name="adj" fmla="val 21973"/>
            </a:avLst>
          </a:prstGeom>
          <a:noFill/>
          <a:ln w="38100">
            <a:solidFill>
              <a:srgbClr val="74B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資料探索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03" y="2700844"/>
            <a:ext cx="7580577" cy="386530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162836" y="3021435"/>
            <a:ext cx="2869104" cy="35937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62837" y="4669074"/>
            <a:ext cx="2869104" cy="175044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126872" y="2893779"/>
            <a:ext cx="4502777" cy="35363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078061" y="5071959"/>
            <a:ext cx="558724" cy="162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73043" y="5355642"/>
            <a:ext cx="466959" cy="162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29007" y="5629786"/>
            <a:ext cx="562773" cy="162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32830" y="5921290"/>
            <a:ext cx="558950" cy="162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43222" y="5629786"/>
            <a:ext cx="266983" cy="162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29785" y="3564883"/>
            <a:ext cx="397192" cy="132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8059194" y="3608665"/>
            <a:ext cx="154464" cy="44834"/>
            <a:chOff x="7963301" y="3194777"/>
            <a:chExt cx="154464" cy="44834"/>
          </a:xfrm>
        </p:grpSpPr>
        <p:cxnSp>
          <p:nvCxnSpPr>
            <p:cNvPr id="48" name="直線接點 47"/>
            <p:cNvCxnSpPr/>
            <p:nvPr/>
          </p:nvCxnSpPr>
          <p:spPr>
            <a:xfrm>
              <a:off x="7963301" y="3217194"/>
              <a:ext cx="154464" cy="0"/>
            </a:xfrm>
            <a:prstGeom prst="lin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菱形 48"/>
            <p:cNvSpPr>
              <a:spLocks noChangeAspect="1"/>
            </p:cNvSpPr>
            <p:nvPr/>
          </p:nvSpPr>
          <p:spPr>
            <a:xfrm>
              <a:off x="8018116" y="3194777"/>
              <a:ext cx="44834" cy="448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8161767" y="3538784"/>
            <a:ext cx="319318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sz="7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</a:t>
            </a:r>
            <a:endParaRPr lang="zh-TW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732992" y="3074400"/>
            <a:ext cx="1261884" cy="184666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zh-TW" altLang="en-US" sz="12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3075745" y="2326034"/>
            <a:ext cx="3005951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UI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示意圖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6753767" y="5822050"/>
            <a:ext cx="1727318" cy="56514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>
            <a:defPPr>
              <a:defRPr lang="zh-TW"/>
            </a:defPPr>
            <a:lvl1pPr>
              <a:defRPr sz="1600" b="1">
                <a:solidFill>
                  <a:schemeClr val="tx1">
                    <a:alpha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zh-TW" altLang="en-US" dirty="0"/>
              <a:t>基因演算法</a:t>
            </a:r>
            <a:endParaRPr lang="en-US" altLang="zh-TW" dirty="0"/>
          </a:p>
          <a:p>
            <a:pPr algn="ctr"/>
            <a:r>
              <a:rPr lang="zh-TW" altLang="en-US" dirty="0"/>
              <a:t>鋼構總重量歷程圖</a:t>
            </a:r>
          </a:p>
        </p:txBody>
      </p:sp>
      <p:sp>
        <p:nvSpPr>
          <p:cNvPr id="54" name="橢圓 53"/>
          <p:cNvSpPr/>
          <p:nvPr/>
        </p:nvSpPr>
        <p:spPr>
          <a:xfrm>
            <a:off x="6496226" y="5789588"/>
            <a:ext cx="315035" cy="3150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66FFFF"/>
              </a:gs>
              <a:gs pos="100000">
                <a:srgbClr val="00FF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8893" y="5004246"/>
            <a:ext cx="1001398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alpha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1500" dirty="0"/>
              <a:t>最優化設計各項</a:t>
            </a:r>
            <a:r>
              <a:rPr lang="zh-TW" altLang="en-US" sz="1500" dirty="0" smtClean="0"/>
              <a:t>資訊</a:t>
            </a:r>
            <a:endParaRPr lang="zh-TW" altLang="en-US" sz="1500" dirty="0"/>
          </a:p>
        </p:txBody>
      </p:sp>
      <p:sp>
        <p:nvSpPr>
          <p:cNvPr id="56" name="橢圓 55"/>
          <p:cNvSpPr/>
          <p:nvPr/>
        </p:nvSpPr>
        <p:spPr>
          <a:xfrm>
            <a:off x="118110" y="4710924"/>
            <a:ext cx="315035" cy="3150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66FFFF"/>
              </a:gs>
              <a:gs pos="100000">
                <a:srgbClr val="00FF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06815" y="4726069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⑴</a:t>
            </a:r>
          </a:p>
        </p:txBody>
      </p:sp>
      <p:sp>
        <p:nvSpPr>
          <p:cNvPr id="58" name="矩形 57"/>
          <p:cNvSpPr/>
          <p:nvPr/>
        </p:nvSpPr>
        <p:spPr>
          <a:xfrm>
            <a:off x="2814441" y="5030243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⑵</a:t>
            </a:r>
          </a:p>
        </p:txBody>
      </p:sp>
      <p:sp>
        <p:nvSpPr>
          <p:cNvPr id="59" name="矩形 58"/>
          <p:cNvSpPr/>
          <p:nvPr/>
        </p:nvSpPr>
        <p:spPr>
          <a:xfrm>
            <a:off x="2814441" y="5321650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⑶</a:t>
            </a:r>
          </a:p>
        </p:txBody>
      </p:sp>
      <p:sp>
        <p:nvSpPr>
          <p:cNvPr id="60" name="矩形 59"/>
          <p:cNvSpPr/>
          <p:nvPr/>
        </p:nvSpPr>
        <p:spPr>
          <a:xfrm>
            <a:off x="2814441" y="5729128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⑷</a:t>
            </a:r>
          </a:p>
        </p:txBody>
      </p:sp>
      <p:sp>
        <p:nvSpPr>
          <p:cNvPr id="61" name="矩形 60"/>
          <p:cNvSpPr/>
          <p:nvPr/>
        </p:nvSpPr>
        <p:spPr>
          <a:xfrm>
            <a:off x="3583973" y="5409920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⑸</a:t>
            </a:r>
          </a:p>
        </p:txBody>
      </p:sp>
      <p:sp>
        <p:nvSpPr>
          <p:cNvPr id="62" name="矩形 61"/>
          <p:cNvSpPr/>
          <p:nvPr/>
        </p:nvSpPr>
        <p:spPr>
          <a:xfrm>
            <a:off x="2814441" y="5947106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⑹</a:t>
            </a:r>
          </a:p>
        </p:txBody>
      </p:sp>
      <p:sp>
        <p:nvSpPr>
          <p:cNvPr id="63" name="矩形 62"/>
          <p:cNvSpPr/>
          <p:nvPr/>
        </p:nvSpPr>
        <p:spPr>
          <a:xfrm>
            <a:off x="2357423" y="6171752"/>
            <a:ext cx="18474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</a:rPr>
              <a:t>⑺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1342502" y="4378434"/>
            <a:ext cx="549198" cy="252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>
              <a:defRPr sz="1600" b="1">
                <a:solidFill>
                  <a:schemeClr val="tx1">
                    <a:alpha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zh-TW" altLang="en-US" b="0" dirty="0" smtClean="0"/>
              <a:t>執行</a:t>
            </a:r>
            <a:endParaRPr lang="zh-TW" altLang="en-US" b="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8893" y="3573036"/>
            <a:ext cx="100675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alpha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lang="zh-TW" altLang="en-US" sz="1500" dirty="0" smtClean="0"/>
              <a:t>演算法參數輸入</a:t>
            </a:r>
            <a:endParaRPr lang="zh-TW" altLang="en-US" sz="1500" dirty="0"/>
          </a:p>
        </p:txBody>
      </p:sp>
      <p:sp>
        <p:nvSpPr>
          <p:cNvPr id="66" name="橢圓 65"/>
          <p:cNvSpPr/>
          <p:nvPr/>
        </p:nvSpPr>
        <p:spPr>
          <a:xfrm>
            <a:off x="120062" y="3300612"/>
            <a:ext cx="315035" cy="3080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66FFFF"/>
              </a:gs>
              <a:gs pos="100000">
                <a:srgbClr val="00FF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62836" y="3528310"/>
            <a:ext cx="2869104" cy="73174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097082" y="4215808"/>
            <a:ext cx="315035" cy="3150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66FFFF"/>
              </a:gs>
              <a:gs pos="100000">
                <a:srgbClr val="00FF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138894" y="2755432"/>
            <a:ext cx="1005112" cy="461665"/>
          </a:xfrm>
          <a:prstGeom prst="rect">
            <a:avLst/>
          </a:prstGeom>
          <a:gradFill flip="none" rotWithShape="1">
            <a:path path="circle">
              <a:fillToRect l="100000" t="100000"/>
            </a:path>
            <a:tileRect r="-100000" b="-100000"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alpha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開啟擬優化設計檔案</a:t>
            </a:r>
            <a:endParaRPr lang="zh-TW" altLang="en-US" sz="1500" dirty="0"/>
          </a:p>
        </p:txBody>
      </p:sp>
      <p:sp>
        <p:nvSpPr>
          <p:cNvPr id="70" name="橢圓 69"/>
          <p:cNvSpPr/>
          <p:nvPr/>
        </p:nvSpPr>
        <p:spPr>
          <a:xfrm>
            <a:off x="120061" y="2476293"/>
            <a:ext cx="315035" cy="3150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66FFFF"/>
              </a:gs>
              <a:gs pos="100000">
                <a:srgbClr val="00FF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0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54249"/>
              </p:ext>
            </p:extLst>
          </p:nvPr>
        </p:nvGraphicFramePr>
        <p:xfrm>
          <a:off x="173655" y="955911"/>
          <a:ext cx="8729298" cy="574630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0992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21598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項    目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2023</a:t>
                      </a:r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 rowSpan="2"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TW" altLang="en-US" sz="1400" kern="120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完成日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2629" marR="2629" marT="2629" marB="0" anchor="ctr"/>
                </a:tc>
                <a:tc rowSpan="2"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TW" altLang="en-US" sz="1600" kern="120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負責</a:t>
                      </a:r>
                      <a:endParaRPr lang="en-US" altLang="zh-TW" sz="1600" kern="120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algn="ctr" defTabSz="685800" rtl="0" eaLnBrk="1" fontAlgn="b" latinLnBrk="0" hangingPunct="1"/>
                      <a:r>
                        <a:rPr lang="zh-TW" altLang="en-US" sz="1600" kern="120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人員</a:t>
                      </a:r>
                      <a:endParaRPr lang="en-US" sz="1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34286546"/>
                  </a:ext>
                </a:extLst>
              </a:tr>
              <a:tr h="191403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3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 vMerge="1"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endParaRPr lang="en-US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629" marR="2629" marT="2629" marB="0"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zh-TW" alt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6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自動化程式開發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629" marR="2629" marT="2629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①匯入與讀取參數設定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3/27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  <a:endParaRPr lang="zh-TW" altLang="en-US" sz="105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2655140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②程式編寫</a:t>
                      </a:r>
                      <a:endParaRPr lang="zh-TW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6/15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王翔禾、彭筱雅</a:t>
                      </a: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38186591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③程式驗證與應用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6/30</a:t>
                      </a:r>
                      <a:endParaRPr lang="en-US" sz="1400" b="0" i="0" u="none" strike="noStrike" kern="1200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王翔禾、林文凱、王志銘</a:t>
                      </a:r>
                      <a:endParaRPr lang="zh-TW" altLang="en-US" sz="105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37217981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en-US" altLang="zh-TW" sz="1600" u="none" strike="noStrike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模組開發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 dirty="0">
                        <a:solidFill>
                          <a:srgbClr val="666666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23958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①</a:t>
                      </a:r>
                      <a:r>
                        <a:rPr lang="zh-TW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可行性評估</a:t>
                      </a:r>
                      <a:endParaRPr lang="zh-TW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2/21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自能小組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②</a:t>
                      </a:r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優化設計演算法文獻</a:t>
                      </a:r>
                      <a:endParaRPr lang="en-US" altLang="zh-TW" sz="1400" u="none" strike="noStrike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u="none" strike="noStrike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 研讀及適用性評估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3/31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</a:p>
                  </a:txBody>
                  <a:tcPr marL="2629" marR="2629" marT="2629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③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開發邏輯與演算法</a:t>
                      </a:r>
                      <a:endParaRPr lang="en-US" altLang="zh-TW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訂定</a:t>
                      </a:r>
                      <a:endParaRPr lang="zh-TW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5/31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④數據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模開發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程式</a:t>
                      </a:r>
                      <a:endParaRPr lang="en-US" altLang="zh-TW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編寫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5/25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王翔禾等</a:t>
                      </a:r>
                      <a:r>
                        <a:rPr lang="en-US" altLang="zh-TW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員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⑤演算法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理論開發</a:t>
                      </a:r>
                      <a:endParaRPr lang="en-US" altLang="zh-TW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(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程式編寫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6/30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自動化程式與</a:t>
                      </a: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模組串接</a:t>
                      </a:r>
                      <a:endParaRPr lang="en-US" altLang="zh-TW" sz="16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，驗證全部程式之正確性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(7/31)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王翔禾、林文凱、王志銘</a:t>
                      </a: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開發計畫書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7/1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模型優化與</a:t>
                      </a: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介面開發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(8/15)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王翔禾、林文凱、王志銘</a:t>
                      </a:r>
                    </a:p>
                  </a:txBody>
                  <a:tcPr marL="2629" marR="2629" marT="2629" marB="0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</a:t>
                      </a:r>
                      <a:r>
                        <a:rPr lang="zh-TW" alt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成果提報</a:t>
                      </a: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29" marR="2629" marT="26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(9/30)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2629" marR="2629" marT="2629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王志銘、林文凱</a:t>
                      </a:r>
                    </a:p>
                  </a:txBody>
                  <a:tcPr marL="2629" marR="2629" marT="2629" marB="0" anchor="ctr"/>
                </a:tc>
              </a:tr>
            </a:tbl>
          </a:graphicData>
        </a:graphic>
      </p:graphicFrame>
      <p:grpSp>
        <p:nvGrpSpPr>
          <p:cNvPr id="52" name="群組 51"/>
          <p:cNvGrpSpPr/>
          <p:nvPr/>
        </p:nvGrpSpPr>
        <p:grpSpPr>
          <a:xfrm>
            <a:off x="3240868" y="1948796"/>
            <a:ext cx="443178" cy="196127"/>
            <a:chOff x="3138712" y="2058073"/>
            <a:chExt cx="1011912" cy="144000"/>
          </a:xfrm>
        </p:grpSpPr>
        <p:sp>
          <p:nvSpPr>
            <p:cNvPr id="5" name="矩形 4"/>
            <p:cNvSpPr/>
            <p:nvPr/>
          </p:nvSpPr>
          <p:spPr>
            <a:xfrm>
              <a:off x="3142624" y="2058073"/>
              <a:ext cx="100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38712" y="2094073"/>
              <a:ext cx="1008000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3684046" y="2334912"/>
            <a:ext cx="1321533" cy="144000"/>
            <a:chOff x="4089786" y="2423901"/>
            <a:chExt cx="497212" cy="144000"/>
          </a:xfrm>
        </p:grpSpPr>
        <p:sp>
          <p:nvSpPr>
            <p:cNvPr id="11" name="矩形 10"/>
            <p:cNvSpPr/>
            <p:nvPr/>
          </p:nvSpPr>
          <p:spPr>
            <a:xfrm>
              <a:off x="4091943" y="2423901"/>
              <a:ext cx="495055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089786" y="2459901"/>
              <a:ext cx="495055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3749857" y="4223818"/>
            <a:ext cx="1017584" cy="144000"/>
            <a:chOff x="3645545" y="4289596"/>
            <a:chExt cx="1017584" cy="144000"/>
          </a:xfrm>
        </p:grpSpPr>
        <p:sp>
          <p:nvSpPr>
            <p:cNvPr id="6" name="矩形 5"/>
            <p:cNvSpPr/>
            <p:nvPr/>
          </p:nvSpPr>
          <p:spPr>
            <a:xfrm>
              <a:off x="3647929" y="4289596"/>
              <a:ext cx="10152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645545" y="4325596"/>
              <a:ext cx="1015200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4765057" y="2699674"/>
            <a:ext cx="512362" cy="144000"/>
            <a:chOff x="4526620" y="2756824"/>
            <a:chExt cx="648644" cy="144000"/>
          </a:xfrm>
        </p:grpSpPr>
        <p:sp>
          <p:nvSpPr>
            <p:cNvPr id="7" name="矩形 6"/>
            <p:cNvSpPr/>
            <p:nvPr/>
          </p:nvSpPr>
          <p:spPr>
            <a:xfrm>
              <a:off x="4527264" y="2756824"/>
              <a:ext cx="6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26620" y="2796674"/>
              <a:ext cx="648000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2734913" y="3503419"/>
            <a:ext cx="383757" cy="144000"/>
            <a:chOff x="2632758" y="3560569"/>
            <a:chExt cx="383757" cy="144000"/>
          </a:xfrm>
        </p:grpSpPr>
        <p:sp>
          <p:nvSpPr>
            <p:cNvPr id="8" name="矩形 7"/>
            <p:cNvSpPr/>
            <p:nvPr/>
          </p:nvSpPr>
          <p:spPr>
            <a:xfrm>
              <a:off x="2634051" y="3560569"/>
              <a:ext cx="382464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632758" y="3594648"/>
              <a:ext cx="381600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3116512" y="3845535"/>
            <a:ext cx="634782" cy="144000"/>
            <a:chOff x="3014357" y="3902685"/>
            <a:chExt cx="634782" cy="144000"/>
          </a:xfrm>
        </p:grpSpPr>
        <p:sp>
          <p:nvSpPr>
            <p:cNvPr id="22" name="矩形 21"/>
            <p:cNvSpPr/>
            <p:nvPr/>
          </p:nvSpPr>
          <p:spPr>
            <a:xfrm>
              <a:off x="3017806" y="3902685"/>
              <a:ext cx="631333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014357" y="3936764"/>
              <a:ext cx="631333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3838594" y="4586036"/>
            <a:ext cx="835561" cy="144000"/>
            <a:chOff x="3736439" y="4643186"/>
            <a:chExt cx="1330616" cy="144000"/>
          </a:xfrm>
        </p:grpSpPr>
        <p:sp>
          <p:nvSpPr>
            <p:cNvPr id="24" name="矩形 23"/>
            <p:cNvSpPr/>
            <p:nvPr/>
          </p:nvSpPr>
          <p:spPr>
            <a:xfrm>
              <a:off x="3738825" y="4643186"/>
              <a:ext cx="132823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736439" y="4679186"/>
              <a:ext cx="1328230" cy="72000"/>
            </a:xfrm>
            <a:prstGeom prst="rect">
              <a:avLst/>
            </a:prstGeom>
            <a:gradFill flip="none" rotWithShape="1">
              <a:gsLst>
                <a:gs pos="0">
                  <a:srgbClr val="FF66FF">
                    <a:shade val="30000"/>
                    <a:satMod val="115000"/>
                  </a:srgbClr>
                </a:gs>
                <a:gs pos="50000">
                  <a:srgbClr val="FF66FF">
                    <a:shade val="67500"/>
                    <a:satMod val="115000"/>
                  </a:srgbClr>
                </a:gs>
                <a:gs pos="100000">
                  <a:srgbClr val="FF66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603404" y="4944794"/>
            <a:ext cx="678645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01018" y="4980794"/>
            <a:ext cx="678645" cy="72000"/>
          </a:xfrm>
          <a:prstGeom prst="rect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83176" y="5349839"/>
            <a:ext cx="503677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80790" y="5385839"/>
            <a:ext cx="371330" cy="72000"/>
          </a:xfrm>
          <a:prstGeom prst="rect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05579" y="5751507"/>
            <a:ext cx="51152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05579" y="5787507"/>
            <a:ext cx="511525" cy="72000"/>
          </a:xfrm>
          <a:prstGeom prst="rect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97651" y="6078904"/>
            <a:ext cx="642043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接點 13"/>
          <p:cNvCxnSpPr>
            <a:cxnSpLocks/>
          </p:cNvCxnSpPr>
          <p:nvPr/>
        </p:nvCxnSpPr>
        <p:spPr>
          <a:xfrm>
            <a:off x="5652120" y="1173359"/>
            <a:ext cx="0" cy="5528861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783302" y="6461268"/>
            <a:ext cx="1017602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2"/>
          <p:cNvSpPr txBox="1"/>
          <p:nvPr/>
        </p:nvSpPr>
        <p:spPr>
          <a:xfrm>
            <a:off x="206515" y="101209"/>
            <a:ext cx="85000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</a:p>
        </p:txBody>
      </p:sp>
      <p:sp>
        <p:nvSpPr>
          <p:cNvPr id="45" name="矩形 44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5" name="矩形 34"/>
          <p:cNvSpPr/>
          <p:nvPr/>
        </p:nvSpPr>
        <p:spPr>
          <a:xfrm>
            <a:off x="5396357" y="6117326"/>
            <a:ext cx="255763" cy="72000"/>
          </a:xfrm>
          <a:prstGeom prst="rect">
            <a:avLst/>
          </a:prstGeom>
          <a:gradFill flip="none" rotWithShape="1">
            <a:gsLst>
              <a:gs pos="0">
                <a:srgbClr val="FF66FF">
                  <a:shade val="30000"/>
                  <a:satMod val="115000"/>
                </a:srgbClr>
              </a:gs>
              <a:gs pos="50000">
                <a:srgbClr val="FF66FF">
                  <a:shade val="67500"/>
                  <a:satMod val="115000"/>
                </a:srgbClr>
              </a:gs>
              <a:gs pos="100000">
                <a:srgbClr val="FF66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/>
          <p:cNvSpPr txBox="1"/>
          <p:nvPr/>
        </p:nvSpPr>
        <p:spPr>
          <a:xfrm>
            <a:off x="206515" y="101209"/>
            <a:ext cx="80950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三、動機說明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380007" y="882241"/>
            <a:ext cx="8028000" cy="204154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鋼構設計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簡介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60000" lvl="1" algn="just">
              <a:lnSpc>
                <a:spcPts val="3000"/>
              </a:lnSpc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鋼結構設計一般是設計者採用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try and error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試誤法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方式，利用結構分析程式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2000)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反覆調整桿件尺寸重複執行分析，直至所有斷面皆可符合規範要求，除無法確保是否為最優化的斷面，過程亦需耗費大量工時。</a:t>
            </a:r>
          </a:p>
        </p:txBody>
      </p:sp>
      <p:sp>
        <p:nvSpPr>
          <p:cNvPr id="30" name="矩形 29"/>
          <p:cNvSpPr/>
          <p:nvPr/>
        </p:nvSpPr>
        <p:spPr>
          <a:xfrm>
            <a:off x="3023981" y="5949389"/>
            <a:ext cx="2925324" cy="380480"/>
          </a:xfrm>
          <a:prstGeom prst="rect">
            <a:avLst/>
          </a:prstGeom>
        </p:spPr>
        <p:txBody>
          <a:bodyPr vert="horz" wrap="square" lIns="36000" tIns="36000" rIns="36000" bIns="36000">
            <a:spAutoFit/>
          </a:bodyPr>
          <a:lstStyle/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圖一：鋼構設計流程簡圖</a:t>
            </a:r>
            <a:endParaRPr lang="zh-TW" altLang="en-US" sz="20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80543" y="3221995"/>
            <a:ext cx="8096902" cy="2482010"/>
            <a:chOff x="480543" y="3221995"/>
            <a:chExt cx="8096902" cy="2482010"/>
          </a:xfrm>
        </p:grpSpPr>
        <p:sp>
          <p:nvSpPr>
            <p:cNvPr id="44" name="矩形 43"/>
            <p:cNvSpPr/>
            <p:nvPr/>
          </p:nvSpPr>
          <p:spPr>
            <a:xfrm>
              <a:off x="480543" y="3603701"/>
              <a:ext cx="626701" cy="1246086"/>
            </a:xfrm>
            <a:prstGeom prst="rect">
              <a:avLst/>
            </a:prstGeom>
          </p:spPr>
          <p:txBody>
            <a:bodyPr vert="eaVert" wrap="square" lIns="36000" tIns="36000" rIns="36000" bIns="36000">
              <a:spAutoFit/>
            </a:bodyPr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管架、製程架台與廠房</a:t>
              </a:r>
              <a:endParaRPr lang="zh-TW" altLang="en-US" dirty="0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1051251" y="3640526"/>
              <a:ext cx="7526194" cy="2063479"/>
              <a:chOff x="990531" y="3795791"/>
              <a:chExt cx="7526194" cy="2063479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298077" y="4120828"/>
                <a:ext cx="1530170" cy="6120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3366CC">
                      <a:alpha val="70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TW" altLang="en-US" sz="1600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採專業結構分析軟體建立模型</a:t>
                </a:r>
              </a:p>
            </p:txBody>
          </p:sp>
          <p:sp>
            <p:nvSpPr>
              <p:cNvPr id="56" name="流程圖: 程序 55"/>
              <p:cNvSpPr/>
              <p:nvPr/>
            </p:nvSpPr>
            <p:spPr>
              <a:xfrm>
                <a:off x="3188286" y="4120828"/>
                <a:ext cx="1332000" cy="61200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  <a:lumMod val="100000"/>
                      <a:alpha val="70000"/>
                    </a:schemeClr>
                  </a:gs>
                  <a:gs pos="50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分析與設計</a:t>
                </a:r>
              </a:p>
            </p:txBody>
          </p:sp>
          <p:sp>
            <p:nvSpPr>
              <p:cNvPr id="57" name="流程圖: 決策 56"/>
              <p:cNvSpPr/>
              <p:nvPr/>
            </p:nvSpPr>
            <p:spPr>
              <a:xfrm>
                <a:off x="4866726" y="3995095"/>
                <a:ext cx="1548000" cy="864000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  <a:alpha val="70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TW" altLang="en-US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是否滿足設計規範</a:t>
                </a:r>
              </a:p>
            </p:txBody>
          </p:sp>
          <p:sp>
            <p:nvSpPr>
              <p:cNvPr id="58" name="流程圖: 結束點 57"/>
              <p:cNvSpPr/>
              <p:nvPr/>
            </p:nvSpPr>
            <p:spPr>
              <a:xfrm>
                <a:off x="6788686" y="4139600"/>
                <a:ext cx="1152000" cy="576000"/>
              </a:xfrm>
              <a:prstGeom prst="flowChartTerminator">
                <a:avLst/>
              </a:prstGeom>
              <a:gradFill flip="none" rotWithShape="1">
                <a:gsLst>
                  <a:gs pos="0">
                    <a:srgbClr val="33B2C3">
                      <a:shade val="30000"/>
                      <a:satMod val="115000"/>
                      <a:alpha val="70000"/>
                    </a:srgbClr>
                  </a:gs>
                  <a:gs pos="50000">
                    <a:srgbClr val="33B2C3">
                      <a:shade val="67500"/>
                      <a:satMod val="115000"/>
                    </a:srgbClr>
                  </a:gs>
                  <a:gs pos="100000">
                    <a:srgbClr val="33B2C3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完成</a:t>
                </a:r>
                <a:endParaRPr lang="en-US" altLang="zh-TW" sz="16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6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結構分析</a:t>
                </a:r>
                <a:endParaRPr lang="zh-TW" altLang="en-US" sz="16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9" name="流程圖: 程序 58"/>
              <p:cNvSpPr/>
              <p:nvPr/>
            </p:nvSpPr>
            <p:spPr>
              <a:xfrm>
                <a:off x="4866726" y="5139270"/>
                <a:ext cx="1548000" cy="720000"/>
              </a:xfrm>
              <a:prstGeom prst="flowChartProcess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18000" tIns="18000" rIns="18000" bIns="18000" rtlCol="0" anchor="ctr"/>
              <a:lstStyle/>
              <a:p>
                <a:pPr algn="ctr"/>
                <a:r>
                  <a:rPr lang="zh-TW" altLang="en-US" sz="15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設計者以試誤法修改設計</a:t>
                </a:r>
                <a:endParaRPr lang="zh-TW" altLang="en-US" sz="15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60" name="直線單箭頭接點 59"/>
              <p:cNvCxnSpPr>
                <a:stCxn id="55" idx="3"/>
                <a:endCxn id="56" idx="1"/>
              </p:cNvCxnSpPr>
              <p:nvPr/>
            </p:nvCxnSpPr>
            <p:spPr>
              <a:xfrm>
                <a:off x="2828247" y="4426828"/>
                <a:ext cx="360039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56" idx="3"/>
                <a:endCxn id="57" idx="1"/>
              </p:cNvCxnSpPr>
              <p:nvPr/>
            </p:nvCxnSpPr>
            <p:spPr>
              <a:xfrm>
                <a:off x="4520286" y="4426828"/>
                <a:ext cx="346440" cy="2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57" idx="3"/>
                <a:endCxn id="58" idx="1"/>
              </p:cNvCxnSpPr>
              <p:nvPr/>
            </p:nvCxnSpPr>
            <p:spPr>
              <a:xfrm>
                <a:off x="6414726" y="4427095"/>
                <a:ext cx="373960" cy="505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57" idx="2"/>
                <a:endCxn id="59" idx="0"/>
              </p:cNvCxnSpPr>
              <p:nvPr/>
            </p:nvCxnSpPr>
            <p:spPr>
              <a:xfrm>
                <a:off x="5640726" y="4859095"/>
                <a:ext cx="0" cy="28017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>
                <a:stCxn id="59" idx="1"/>
                <a:endCxn id="76" idx="2"/>
              </p:cNvCxnSpPr>
              <p:nvPr/>
            </p:nvCxnSpPr>
            <p:spPr>
              <a:xfrm rot="10800000">
                <a:off x="2884314" y="5050032"/>
                <a:ext cx="1982413" cy="449238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矩形 64"/>
              <p:cNvSpPr/>
              <p:nvPr/>
            </p:nvSpPr>
            <p:spPr>
              <a:xfrm>
                <a:off x="8167023" y="3913121"/>
                <a:ext cx="349702" cy="1038436"/>
              </a:xfrm>
              <a:prstGeom prst="rect">
                <a:avLst/>
              </a:prstGeom>
            </p:spPr>
            <p:txBody>
              <a:bodyPr vert="eaVert" wrap="square" lIns="36000" tIns="36000" rIns="36000" bIns="36000">
                <a:spAutoFit/>
              </a:bodyPr>
              <a:lstStyle/>
              <a:p>
                <a:r>
                  <a:rPr lang="zh-TW" altLang="en-US" b="1" dirty="0" smtClean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設計輸出</a:t>
                </a:r>
                <a:endParaRPr lang="zh-TW" altLang="en-US" dirty="0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1204338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  <a:alpha val="70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endParaRPr lang="zh-TW" altLang="en-US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3086836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  <a:lumMod val="100000"/>
                      <a:alpha val="70000"/>
                    </a:schemeClr>
                  </a:gs>
                  <a:gs pos="50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2</a:t>
                </a:r>
                <a:endParaRPr lang="zh-TW" altLang="en-US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4969334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  <a:lumMod val="100000"/>
                      <a:alpha val="70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3</a:t>
                </a:r>
                <a:endParaRPr lang="zh-TW" altLang="en-US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4835146" y="4839507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  <a:alpha val="7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4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6783812" y="3795791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33B2C3">
                      <a:shade val="30000"/>
                      <a:satMod val="115000"/>
                      <a:lumMod val="100000"/>
                      <a:alpha val="70000"/>
                    </a:srgbClr>
                  </a:gs>
                  <a:gs pos="50000">
                    <a:srgbClr val="33B2C3">
                      <a:shade val="67500"/>
                      <a:satMod val="115000"/>
                    </a:srgbClr>
                  </a:gs>
                  <a:gs pos="100000">
                    <a:srgbClr val="33B2C3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endParaRPr lang="zh-TW" altLang="en-US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2" name="向右箭號 71"/>
              <p:cNvSpPr/>
              <p:nvPr/>
            </p:nvSpPr>
            <p:spPr>
              <a:xfrm>
                <a:off x="990531" y="4329100"/>
                <a:ext cx="289717" cy="1800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右箭號 72"/>
              <p:cNvSpPr/>
              <p:nvPr/>
            </p:nvSpPr>
            <p:spPr>
              <a:xfrm>
                <a:off x="7987973" y="4336818"/>
                <a:ext cx="173632" cy="1800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704728" y="4825634"/>
                <a:ext cx="463126" cy="318924"/>
              </a:xfrm>
              <a:prstGeom prst="rect">
                <a:avLst/>
              </a:prstGeom>
            </p:spPr>
            <p:txBody>
              <a:bodyPr vert="horz" wrap="square" lIns="36000" tIns="36000" rIns="36000" bIns="3600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</a:t>
                </a:r>
                <a:endParaRPr lang="zh-TW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300685" y="4084414"/>
                <a:ext cx="498385" cy="318924"/>
              </a:xfrm>
              <a:prstGeom prst="rect">
                <a:avLst/>
              </a:prstGeom>
            </p:spPr>
            <p:txBody>
              <a:bodyPr vert="horz" wrap="square" lIns="36000" tIns="36000" rIns="36000" bIns="3600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YES</a:t>
                </a:r>
                <a:endParaRPr lang="zh-TW" altLang="en-U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圓角矩形 75"/>
            <p:cNvSpPr/>
            <p:nvPr/>
          </p:nvSpPr>
          <p:spPr>
            <a:xfrm>
              <a:off x="1167336" y="3671113"/>
              <a:ext cx="3555394" cy="122365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2015981" y="3221995"/>
              <a:ext cx="2016000" cy="39965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SAP</a:t>
              </a:r>
              <a:r>
                <a:rPr lang="en-US" altLang="zh-TW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2000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0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5"/>
          <p:cNvSpPr txBox="1">
            <a:spLocks noChangeArrowheads="1"/>
          </p:cNvSpPr>
          <p:nvPr/>
        </p:nvSpPr>
        <p:spPr bwMode="auto">
          <a:xfrm>
            <a:off x="0" y="1411288"/>
            <a:ext cx="9144000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TW" altLang="en-US" sz="8000" dirty="0">
                <a:solidFill>
                  <a:srgbClr val="0000FF"/>
                </a:solidFill>
                <a:ea typeface="標楷體" panose="03000509000000000000" pitchFamily="65" charset="-120"/>
              </a:rPr>
              <a:t>報告完畢</a:t>
            </a:r>
            <a:endParaRPr lang="en-US" altLang="zh-TW" sz="8000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TW" altLang="en-US" sz="8000" dirty="0">
                <a:solidFill>
                  <a:srgbClr val="0000FF"/>
                </a:solidFill>
                <a:ea typeface="標楷體" panose="03000509000000000000" pitchFamily="65" charset="-120"/>
              </a:rPr>
              <a:t>恭 請 指導</a:t>
            </a:r>
          </a:p>
        </p:txBody>
      </p:sp>
    </p:spTree>
    <p:extLst>
      <p:ext uri="{BB962C8B-B14F-4D97-AF65-F5344CB8AC3E}">
        <p14:creationId xmlns:p14="http://schemas.microsoft.com/office/powerpoint/2010/main" val="38568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DD6182-ACDA-46A5-9218-73B5EB1F3B45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368660"/>
            <a:ext cx="6773220" cy="54204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5789141"/>
            <a:ext cx="10679015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3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DD6182-ACDA-46A5-9218-73B5EB1F3B45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62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/>
          <p:cNvSpPr txBox="1"/>
          <p:nvPr/>
        </p:nvSpPr>
        <p:spPr>
          <a:xfrm>
            <a:off x="206515" y="101209"/>
            <a:ext cx="80950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三、動機說明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="" xmlns:a16="http://schemas.microsoft.com/office/drawing/2014/main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="" xmlns:a16="http://schemas.microsoft.com/office/drawing/2014/main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="" xmlns:a16="http://schemas.microsoft.com/office/drawing/2014/main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="" xmlns:a16="http://schemas.microsoft.com/office/drawing/2014/main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0" name="矩形 29"/>
          <p:cNvSpPr/>
          <p:nvPr/>
        </p:nvSpPr>
        <p:spPr>
          <a:xfrm>
            <a:off x="3109885" y="6189069"/>
            <a:ext cx="2925324" cy="380480"/>
          </a:xfrm>
          <a:prstGeom prst="rect">
            <a:avLst/>
          </a:prstGeom>
        </p:spPr>
        <p:txBody>
          <a:bodyPr vert="horz" wrap="square" lIns="36000" tIns="36000" rIns="36000" bIns="36000">
            <a:spAutoFit/>
          </a:bodyPr>
          <a:lstStyle/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圖一：鋼構設計流程簡圖</a:t>
            </a:r>
            <a:endParaRPr lang="zh-TW" altLang="en-US" sz="2000" dirty="0"/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241343" y="2996677"/>
            <a:ext cx="8921167" cy="2662024"/>
            <a:chOff x="54157" y="1967151"/>
            <a:chExt cx="8921167" cy="2662024"/>
          </a:xfrm>
        </p:grpSpPr>
        <p:sp>
          <p:nvSpPr>
            <p:cNvPr id="5" name="流程圖: 程序 4"/>
            <p:cNvSpPr/>
            <p:nvPr/>
          </p:nvSpPr>
          <p:spPr>
            <a:xfrm>
              <a:off x="116505" y="2135771"/>
              <a:ext cx="2025225" cy="445521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TW" altLang="en-US" sz="1600" dirty="0" smtClean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配置與要求圖</a:t>
              </a:r>
              <a:endParaRPr lang="zh-TW" altLang="en-US" sz="16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endParaRPr>
            </a:p>
          </p:txBody>
        </p:sp>
        <p:sp>
          <p:nvSpPr>
            <p:cNvPr id="49" name="流程圖: 程序 48"/>
            <p:cNvSpPr/>
            <p:nvPr/>
          </p:nvSpPr>
          <p:spPr>
            <a:xfrm>
              <a:off x="116505" y="2593496"/>
              <a:ext cx="2025225" cy="190547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811" y="2603748"/>
              <a:ext cx="1902750" cy="1884967"/>
            </a:xfrm>
            <a:prstGeom prst="rect">
              <a:avLst/>
            </a:prstGeom>
          </p:spPr>
        </p:pic>
        <p:sp>
          <p:nvSpPr>
            <p:cNvPr id="53" name="流程圖: 程序 52"/>
            <p:cNvSpPr/>
            <p:nvPr/>
          </p:nvSpPr>
          <p:spPr>
            <a:xfrm>
              <a:off x="2322966" y="2135771"/>
              <a:ext cx="2025225" cy="445521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zh-TW" altLang="en-US" sz="1600" dirty="0" smtClean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鋼</a:t>
              </a:r>
              <a:r>
                <a:rPr lang="zh-TW" altLang="en-US" sz="1600" dirty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構分析</a:t>
              </a:r>
              <a:r>
                <a:rPr lang="zh-TW" altLang="en-US" sz="1600" dirty="0" smtClean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模型建立</a:t>
              </a:r>
              <a:endParaRPr lang="zh-TW" altLang="en-US" sz="16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endParaRPr>
            </a:p>
          </p:txBody>
        </p:sp>
        <p:sp>
          <p:nvSpPr>
            <p:cNvPr id="66" name="流程圖: 程序 65"/>
            <p:cNvSpPr/>
            <p:nvPr/>
          </p:nvSpPr>
          <p:spPr>
            <a:xfrm>
              <a:off x="2322966" y="2593496"/>
              <a:ext cx="2025225" cy="190547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9" name="流程圖: 程序 78"/>
            <p:cNvSpPr/>
            <p:nvPr/>
          </p:nvSpPr>
          <p:spPr>
            <a:xfrm>
              <a:off x="4501498" y="2132456"/>
              <a:ext cx="2025225" cy="445521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TW" altLang="en-US" sz="1600" dirty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 依設計</a:t>
              </a:r>
              <a:r>
                <a:rPr lang="zh-TW" altLang="en-US" sz="1600" dirty="0" smtClean="0">
                  <a:latin typeface="FCFC-標楷體+Times New Roman" panose="03000503000000000000" pitchFamily="66" charset="-120"/>
                  <a:ea typeface="FCFC-標楷體+Times New Roman" panose="03000503000000000000" pitchFamily="66" charset="-120"/>
                </a:rPr>
                <a:t>規範分析檢核</a:t>
              </a:r>
              <a:endParaRPr lang="zh-TW" altLang="en-US" sz="16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endParaRPr>
            </a:p>
          </p:txBody>
        </p:sp>
        <p:sp>
          <p:nvSpPr>
            <p:cNvPr id="80" name="流程圖: 程序 79"/>
            <p:cNvSpPr/>
            <p:nvPr/>
          </p:nvSpPr>
          <p:spPr>
            <a:xfrm>
              <a:off x="4501498" y="2593494"/>
              <a:ext cx="2025225" cy="190547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673" y="3023955"/>
              <a:ext cx="1868493" cy="133683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5029" y="3049378"/>
              <a:ext cx="1832548" cy="1260000"/>
            </a:xfrm>
            <a:prstGeom prst="rect">
              <a:avLst/>
            </a:prstGeom>
          </p:spPr>
        </p:pic>
        <p:sp>
          <p:nvSpPr>
            <p:cNvPr id="82" name="流程圖: 程序 81"/>
            <p:cNvSpPr/>
            <p:nvPr/>
          </p:nvSpPr>
          <p:spPr>
            <a:xfrm>
              <a:off x="6686992" y="2127333"/>
              <a:ext cx="2025225" cy="445521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人工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試誤法優化設計</a:t>
              </a:r>
            </a:p>
          </p:txBody>
        </p:sp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6395" y="3584166"/>
              <a:ext cx="1330491" cy="914803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2636" y="2711886"/>
              <a:ext cx="1294927" cy="890492"/>
            </a:xfrm>
            <a:prstGeom prst="rect">
              <a:avLst/>
            </a:prstGeom>
          </p:spPr>
        </p:pic>
        <p:sp>
          <p:nvSpPr>
            <p:cNvPr id="34" name="弧形箭號 (下彎) 33"/>
            <p:cNvSpPr/>
            <p:nvPr/>
          </p:nvSpPr>
          <p:spPr>
            <a:xfrm rot="2646114">
              <a:off x="7584834" y="2809610"/>
              <a:ext cx="1390490" cy="503255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弧形箭號 (下彎) 84"/>
            <p:cNvSpPr/>
            <p:nvPr/>
          </p:nvSpPr>
          <p:spPr>
            <a:xfrm rot="13748974">
              <a:off x="6532606" y="3727795"/>
              <a:ext cx="1233947" cy="568813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向下箭號 34"/>
            <p:cNvSpPr/>
            <p:nvPr/>
          </p:nvSpPr>
          <p:spPr>
            <a:xfrm>
              <a:off x="3253882" y="2682606"/>
              <a:ext cx="214507" cy="461878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0000">
                  <a:schemeClr val="dk1">
                    <a:lumMod val="105000"/>
                    <a:satMod val="103000"/>
                    <a:tint val="73000"/>
                  </a:schemeClr>
                </a:gs>
                <a:gs pos="100000">
                  <a:schemeClr val="dk1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向右箭號 35"/>
            <p:cNvSpPr/>
            <p:nvPr/>
          </p:nvSpPr>
          <p:spPr>
            <a:xfrm>
              <a:off x="2371284" y="3763406"/>
              <a:ext cx="522933" cy="218074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50000">
                  <a:schemeClr val="dk1">
                    <a:lumMod val="105000"/>
                    <a:satMod val="103000"/>
                    <a:tint val="73000"/>
                  </a:schemeClr>
                </a:gs>
                <a:gs pos="100000">
                  <a:schemeClr val="dk1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3468389" y="2616148"/>
              <a:ext cx="868790" cy="503590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輸入結構幾何尺寸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360075" y="3938281"/>
              <a:ext cx="1038460" cy="503590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輸入外力</a:t>
              </a:r>
              <a:r>
                <a:rPr lang="zh-TW" altLang="en-US" sz="1400" dirty="0" smtClean="0">
                  <a:latin typeface="新細明體" panose="02020500000000000000" pitchFamily="18" charset="-120"/>
                </a:rPr>
                <a:t>、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桿件尺寸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9" name="向下箭號 88"/>
            <p:cNvSpPr/>
            <p:nvPr/>
          </p:nvSpPr>
          <p:spPr>
            <a:xfrm>
              <a:off x="5436224" y="2670206"/>
              <a:ext cx="214507" cy="461878"/>
            </a:xfrm>
            <a:prstGeom prst="downArrow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0000">
                  <a:schemeClr val="dk1">
                    <a:lumMod val="105000"/>
                    <a:satMod val="103000"/>
                    <a:tint val="73000"/>
                  </a:schemeClr>
                </a:gs>
                <a:gs pos="100000">
                  <a:schemeClr val="dk1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向右箭號 89"/>
            <p:cNvSpPr/>
            <p:nvPr/>
          </p:nvSpPr>
          <p:spPr>
            <a:xfrm>
              <a:off x="4559414" y="3763406"/>
              <a:ext cx="522933" cy="218073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50000">
                  <a:schemeClr val="dk1">
                    <a:lumMod val="105000"/>
                    <a:satMod val="103000"/>
                    <a:tint val="73000"/>
                  </a:schemeClr>
                </a:gs>
                <a:gs pos="100000">
                  <a:schemeClr val="dk1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5650731" y="2607994"/>
              <a:ext cx="868790" cy="503590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外力造成結構變形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489503" y="3937934"/>
              <a:ext cx="1166635" cy="288147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結構強度分析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45458" y="4306629"/>
              <a:ext cx="166861" cy="126650"/>
            </a:xfrm>
            <a:prstGeom prst="rect">
              <a:avLst/>
            </a:prstGeom>
            <a:solidFill>
              <a:srgbClr val="CC0000"/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4717319" y="4232225"/>
              <a:ext cx="1450466" cy="272758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r>
                <a:rPr lang="en-US" altLang="zh-TW" sz="13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=</a:t>
              </a:r>
              <a:r>
                <a:rPr lang="zh-TW" altLang="en-US" sz="13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強度不符合規範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6704868" y="3891756"/>
              <a:ext cx="6580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調整桿件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尺寸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8010192" y="2888951"/>
              <a:ext cx="6822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強度與</a:t>
              </a:r>
              <a:endPara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使用需求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3" name="流程圖: 程序 82"/>
            <p:cNvSpPr/>
            <p:nvPr/>
          </p:nvSpPr>
          <p:spPr>
            <a:xfrm>
              <a:off x="6686993" y="2603647"/>
              <a:ext cx="2025225" cy="190547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＞形箭號 1"/>
            <p:cNvSpPr/>
            <p:nvPr/>
          </p:nvSpPr>
          <p:spPr>
            <a:xfrm>
              <a:off x="2099597" y="3221484"/>
              <a:ext cx="315943" cy="45789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＞形箭號 49"/>
            <p:cNvSpPr/>
            <p:nvPr/>
          </p:nvSpPr>
          <p:spPr>
            <a:xfrm>
              <a:off x="4256604" y="3221484"/>
              <a:ext cx="315943" cy="45789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＞形箭號 50"/>
            <p:cNvSpPr/>
            <p:nvPr/>
          </p:nvSpPr>
          <p:spPr>
            <a:xfrm>
              <a:off x="6461587" y="3221484"/>
              <a:ext cx="315943" cy="45789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54157" y="1967151"/>
              <a:ext cx="322804" cy="325037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  <a:alpha val="70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endParaRPr lang="zh-TW" altLang="en-US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2262608" y="1967151"/>
              <a:ext cx="322804" cy="325037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  <a:alpha val="70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endParaRPr lang="zh-TW" altLang="en-US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" name="橢圓 55"/>
            <p:cNvSpPr/>
            <p:nvPr/>
          </p:nvSpPr>
          <p:spPr>
            <a:xfrm>
              <a:off x="4416112" y="1967151"/>
              <a:ext cx="322804" cy="325037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  <a:alpha val="70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</a:t>
              </a:r>
              <a:endParaRPr lang="zh-TW" altLang="en-US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6561309" y="1967151"/>
              <a:ext cx="322804" cy="325037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  <a:alpha val="70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endParaRPr lang="zh-TW" altLang="en-US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" name="流程圖: 結束點 5"/>
          <p:cNvSpPr/>
          <p:nvPr/>
        </p:nvSpPr>
        <p:spPr>
          <a:xfrm>
            <a:off x="7262556" y="5761048"/>
            <a:ext cx="1260140" cy="605614"/>
          </a:xfrm>
          <a:prstGeom prst="flowChartTermina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流程圖: 程序 6"/>
          <p:cNvSpPr/>
          <p:nvPr/>
        </p:nvSpPr>
        <p:spPr>
          <a:xfrm>
            <a:off x="461208" y="5759305"/>
            <a:ext cx="1710190" cy="55965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zh-TW" altLang="en-US" sz="16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設計標的</a:t>
            </a:r>
            <a:r>
              <a:rPr lang="en-US" altLang="zh-TW" sz="16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</a:rPr>
              <a:t>：</a:t>
            </a:r>
            <a:r>
              <a:rPr lang="zh-TW" altLang="en-US" sz="16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製程</a:t>
            </a:r>
            <a:r>
              <a:rPr lang="zh-TW" altLang="en-US" sz="1600" dirty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架</a:t>
            </a:r>
            <a:r>
              <a:rPr lang="zh-TW" altLang="en-US" sz="1600" dirty="0" smtClean="0">
                <a:latin typeface="FCFC-標楷體+Times New Roman" panose="03000503000000000000" pitchFamily="66" charset="-120"/>
                <a:ea typeface="FCFC-標楷體+Times New Roman" panose="03000503000000000000" pitchFamily="66" charset="-120"/>
                <a:cs typeface="Times New Roman" panose="02020603050405020304" pitchFamily="18" charset="0"/>
              </a:rPr>
              <a:t>台、廠房與管架</a:t>
            </a:r>
            <a:endParaRPr lang="zh-TW" altLang="en-US" sz="1600" dirty="0">
              <a:latin typeface="FCFC-標楷體+Times New Roman" panose="03000503000000000000" pitchFamily="66" charset="-120"/>
              <a:ea typeface="FCFC-標楷體+Times New Roman" panose="03000503000000000000" pitchFamily="66" charset="-120"/>
            </a:endParaRPr>
          </a:p>
        </p:txBody>
      </p:sp>
      <p:sp>
        <p:nvSpPr>
          <p:cNvPr id="29" name="向下箭號 28"/>
          <p:cNvSpPr/>
          <p:nvPr/>
        </p:nvSpPr>
        <p:spPr>
          <a:xfrm>
            <a:off x="7715859" y="5485725"/>
            <a:ext cx="341859" cy="32231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向下箭號 59"/>
          <p:cNvSpPr/>
          <p:nvPr/>
        </p:nvSpPr>
        <p:spPr>
          <a:xfrm rot="10800000">
            <a:off x="1147227" y="5492051"/>
            <a:ext cx="341859" cy="32231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80007" y="882241"/>
            <a:ext cx="8083788" cy="2041548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鋼構設計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簡介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60000" lvl="1" algn="just">
              <a:lnSpc>
                <a:spcPts val="3000"/>
              </a:lnSpc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鋼結構設計一般是設計者採用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try and error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試誤法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方式，利用結構分析程式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2000)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反覆調整桿件尺寸重複執行分析，直至所有斷面皆可符合規範要求，除無法確保是否為最優化的斷面，過程亦需耗費大量工時。</a:t>
            </a:r>
          </a:p>
        </p:txBody>
      </p:sp>
      <p:grpSp>
        <p:nvGrpSpPr>
          <p:cNvPr id="31" name="群組 30"/>
          <p:cNvGrpSpPr>
            <a:grpSpLocks noChangeAspect="1"/>
          </p:cNvGrpSpPr>
          <p:nvPr/>
        </p:nvGrpSpPr>
        <p:grpSpPr>
          <a:xfrm>
            <a:off x="8512055" y="5186973"/>
            <a:ext cx="371967" cy="338150"/>
            <a:chOff x="2890838" y="3206750"/>
            <a:chExt cx="541338" cy="492126"/>
          </a:xfrm>
          <a:solidFill>
            <a:srgbClr val="0000FF"/>
          </a:solidFill>
        </p:grpSpPr>
        <p:sp>
          <p:nvSpPr>
            <p:cNvPr id="62" name="Google Shape;6495;p22"/>
            <p:cNvSpPr/>
            <p:nvPr/>
          </p:nvSpPr>
          <p:spPr>
            <a:xfrm>
              <a:off x="2890838" y="3497263"/>
              <a:ext cx="304800" cy="201613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104" y="72"/>
                  </a:moveTo>
                  <a:cubicBezTo>
                    <a:pt x="103" y="72"/>
                    <a:pt x="101" y="71"/>
                    <a:pt x="101" y="6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6" y="72"/>
                    <a:pt x="4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11" y="0"/>
                    <a:pt x="1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1"/>
                    <a:pt x="96" y="3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70"/>
                    <a:pt x="107" y="72"/>
                    <a:pt x="105" y="72"/>
                  </a:cubicBezTo>
                  <a:cubicBezTo>
                    <a:pt x="105" y="72"/>
                    <a:pt x="105" y="72"/>
                    <a:pt x="10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" name="Google Shape;6496;p22"/>
            <p:cNvSpPr/>
            <p:nvPr/>
          </p:nvSpPr>
          <p:spPr>
            <a:xfrm>
              <a:off x="3262313" y="3321050"/>
              <a:ext cx="169863" cy="252413"/>
            </a:xfrm>
            <a:custGeom>
              <a:avLst/>
              <a:gdLst/>
              <a:ahLst/>
              <a:cxnLst/>
              <a:rect l="l" t="t" r="r" b="b"/>
              <a:pathLst>
                <a:path w="61" h="90" extrusionOk="0">
                  <a:moveTo>
                    <a:pt x="57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9"/>
                    <a:pt x="0" y="86"/>
                  </a:cubicBezTo>
                  <a:cubicBezTo>
                    <a:pt x="0" y="84"/>
                    <a:pt x="2" y="82"/>
                    <a:pt x="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5" y="0"/>
                    <a:pt x="57" y="0"/>
                  </a:cubicBezTo>
                  <a:cubicBezTo>
                    <a:pt x="59" y="0"/>
                    <a:pt x="61" y="2"/>
                    <a:pt x="61" y="4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1" y="89"/>
                    <a:pt x="59" y="90"/>
                    <a:pt x="57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" name="Google Shape;6497;p22"/>
            <p:cNvSpPr/>
            <p:nvPr/>
          </p:nvSpPr>
          <p:spPr>
            <a:xfrm>
              <a:off x="3335338" y="3562350"/>
              <a:ext cx="22225" cy="125413"/>
            </a:xfrm>
            <a:custGeom>
              <a:avLst/>
              <a:gdLst/>
              <a:ahLst/>
              <a:cxnLst/>
              <a:rect l="l" t="t" r="r" b="b"/>
              <a:pathLst>
                <a:path w="8" h="45" extrusionOk="0">
                  <a:moveTo>
                    <a:pt x="4" y="45"/>
                  </a:moveTo>
                  <a:cubicBezTo>
                    <a:pt x="2" y="45"/>
                    <a:pt x="0" y="43"/>
                    <a:pt x="0" y="4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8" y="1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" name="Google Shape;6498;p22"/>
            <p:cNvSpPr/>
            <p:nvPr/>
          </p:nvSpPr>
          <p:spPr>
            <a:xfrm>
              <a:off x="3281363" y="3665538"/>
              <a:ext cx="128588" cy="22225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" name="Google Shape;6499;p22"/>
            <p:cNvSpPr/>
            <p:nvPr/>
          </p:nvSpPr>
          <p:spPr>
            <a:xfrm>
              <a:off x="3151188" y="3206750"/>
              <a:ext cx="111125" cy="11112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" name="Google Shape;6500;p22"/>
            <p:cNvSpPr/>
            <p:nvPr/>
          </p:nvSpPr>
          <p:spPr>
            <a:xfrm>
              <a:off x="3060701" y="3302000"/>
              <a:ext cx="344488" cy="385763"/>
            </a:xfrm>
            <a:custGeom>
              <a:avLst/>
              <a:gdLst/>
              <a:ahLst/>
              <a:cxnLst/>
              <a:rect l="l" t="t" r="r" b="b"/>
              <a:pathLst>
                <a:path w="123" h="138" extrusionOk="0">
                  <a:moveTo>
                    <a:pt x="119" y="55"/>
                  </a:moveTo>
                  <a:cubicBezTo>
                    <a:pt x="96" y="11"/>
                    <a:pt x="96" y="11"/>
                    <a:pt x="96" y="11"/>
                  </a:cubicBezTo>
                  <a:cubicBezTo>
                    <a:pt x="92" y="4"/>
                    <a:pt x="84" y="0"/>
                    <a:pt x="76" y="1"/>
                  </a:cubicBezTo>
                  <a:cubicBezTo>
                    <a:pt x="72" y="0"/>
                    <a:pt x="68" y="2"/>
                    <a:pt x="65" y="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5" y="37"/>
                    <a:pt x="0" y="43"/>
                    <a:pt x="1" y="49"/>
                  </a:cubicBezTo>
                  <a:cubicBezTo>
                    <a:pt x="2" y="55"/>
                    <a:pt x="7" y="59"/>
                    <a:pt x="13" y="59"/>
                  </a:cubicBezTo>
                  <a:cubicBezTo>
                    <a:pt x="13" y="59"/>
                    <a:pt x="14" y="59"/>
                    <a:pt x="15" y="59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2" y="53"/>
                    <a:pt x="54" y="52"/>
                    <a:pt x="56" y="50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0" y="59"/>
                    <a:pt x="47" y="61"/>
                    <a:pt x="45" y="64"/>
                  </a:cubicBezTo>
                  <a:cubicBezTo>
                    <a:pt x="43" y="67"/>
                    <a:pt x="42" y="70"/>
                    <a:pt x="42" y="74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34"/>
                    <a:pt x="59" y="138"/>
                    <a:pt x="64" y="138"/>
                  </a:cubicBezTo>
                  <a:cubicBezTo>
                    <a:pt x="65" y="138"/>
                    <a:pt x="66" y="138"/>
                    <a:pt x="66" y="138"/>
                  </a:cubicBezTo>
                  <a:cubicBezTo>
                    <a:pt x="73" y="136"/>
                    <a:pt x="77" y="130"/>
                    <a:pt x="75" y="124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101" y="84"/>
                    <a:pt x="104" y="83"/>
                    <a:pt x="106" y="83"/>
                  </a:cubicBezTo>
                  <a:cubicBezTo>
                    <a:pt x="108" y="83"/>
                    <a:pt x="110" y="82"/>
                    <a:pt x="112" y="80"/>
                  </a:cubicBezTo>
                  <a:cubicBezTo>
                    <a:pt x="120" y="75"/>
                    <a:pt x="123" y="64"/>
                    <a:pt x="11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" name="Google Shape;6501;p22"/>
            <p:cNvSpPr/>
            <p:nvPr/>
          </p:nvSpPr>
          <p:spPr>
            <a:xfrm>
              <a:off x="2954338" y="3338513"/>
              <a:ext cx="193675" cy="153988"/>
            </a:xfrm>
            <a:custGeom>
              <a:avLst/>
              <a:gdLst/>
              <a:ahLst/>
              <a:cxnLst/>
              <a:rect l="l" t="t" r="r" b="b"/>
              <a:pathLst>
                <a:path w="69" h="55" extrusionOk="0">
                  <a:moveTo>
                    <a:pt x="65" y="55"/>
                  </a:move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6" y="55"/>
                    <a:pt x="26" y="5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8" y="47"/>
                    <a:pt x="69" y="49"/>
                    <a:pt x="69" y="51"/>
                  </a:cubicBezTo>
                  <a:cubicBezTo>
                    <a:pt x="69" y="54"/>
                    <a:pt x="68" y="55"/>
                    <a:pt x="65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8414225" y="510897"/>
            <a:ext cx="727415" cy="727415"/>
            <a:chOff x="6362700" y="965394"/>
            <a:chExt cx="727415" cy="727415"/>
          </a:xfrm>
        </p:grpSpPr>
        <p:sp>
          <p:nvSpPr>
            <p:cNvPr id="71" name="Google Shape;8112;p28"/>
            <p:cNvSpPr/>
            <p:nvPr/>
          </p:nvSpPr>
          <p:spPr>
            <a:xfrm>
              <a:off x="6362700" y="965394"/>
              <a:ext cx="727415" cy="727415"/>
            </a:xfrm>
            <a:prstGeom prst="ellipse">
              <a:avLst/>
            </a:prstGeom>
            <a:solidFill>
              <a:srgbClr val="EFC7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2" name="Google Shape;8130;p28"/>
            <p:cNvSpPr/>
            <p:nvPr/>
          </p:nvSpPr>
          <p:spPr>
            <a:xfrm>
              <a:off x="6552460" y="1147248"/>
              <a:ext cx="355801" cy="355801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0" y="133"/>
                  </a:moveTo>
                  <a:cubicBezTo>
                    <a:pt x="39" y="133"/>
                    <a:pt x="38" y="132"/>
                    <a:pt x="37" y="131"/>
                  </a:cubicBezTo>
                  <a:cubicBezTo>
                    <a:pt x="35" y="130"/>
                    <a:pt x="35" y="127"/>
                    <a:pt x="37" y="126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8"/>
                    <a:pt x="124" y="36"/>
                    <a:pt x="123" y="34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9"/>
                    <a:pt x="94" y="9"/>
                    <a:pt x="93" y="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8"/>
                    <a:pt x="3" y="98"/>
                    <a:pt x="1" y="96"/>
                  </a:cubicBezTo>
                  <a:cubicBezTo>
                    <a:pt x="0" y="94"/>
                    <a:pt x="0" y="92"/>
                    <a:pt x="1" y="9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92" y="0"/>
                    <a:pt x="100" y="0"/>
                    <a:pt x="104" y="4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3" y="33"/>
                    <a:pt x="133" y="41"/>
                    <a:pt x="128" y="46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2"/>
                    <a:pt x="41" y="133"/>
                    <a:pt x="4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" name="Google Shape;8131;p28"/>
            <p:cNvSpPr/>
            <p:nvPr/>
          </p:nvSpPr>
          <p:spPr>
            <a:xfrm>
              <a:off x="6536647" y="1384448"/>
              <a:ext cx="133284" cy="134414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" y="50"/>
                  </a:moveTo>
                  <a:cubicBezTo>
                    <a:pt x="3" y="50"/>
                    <a:pt x="2" y="50"/>
                    <a:pt x="1" y="49"/>
                  </a:cubicBezTo>
                  <a:cubicBezTo>
                    <a:pt x="0" y="48"/>
                    <a:pt x="0" y="47"/>
                    <a:pt x="0" y="4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1"/>
                    <a:pt x="15" y="3"/>
                    <a:pt x="14" y="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5"/>
                    <a:pt x="49" y="37"/>
                    <a:pt x="50" y="39"/>
                  </a:cubicBezTo>
                  <a:cubicBezTo>
                    <a:pt x="50" y="41"/>
                    <a:pt x="49" y="43"/>
                    <a:pt x="4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4" name="Google Shape;8132;p28"/>
            <p:cNvSpPr/>
            <p:nvPr/>
          </p:nvSpPr>
          <p:spPr>
            <a:xfrm>
              <a:off x="6542295" y="1460126"/>
              <a:ext cx="50829" cy="53088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20"/>
                  </a:moveTo>
                  <a:cubicBezTo>
                    <a:pt x="14" y="20"/>
                    <a:pt x="13" y="19"/>
                    <a:pt x="12" y="1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7" y="19"/>
                    <a:pt x="16" y="20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" name="Google Shape;8133;p28"/>
            <p:cNvSpPr/>
            <p:nvPr/>
          </p:nvSpPr>
          <p:spPr>
            <a:xfrm>
              <a:off x="6558108" y="1170968"/>
              <a:ext cx="293677" cy="259791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14" y="97"/>
                  </a:moveTo>
                  <a:cubicBezTo>
                    <a:pt x="11" y="97"/>
                    <a:pt x="8" y="96"/>
                    <a:pt x="6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0" y="88"/>
                    <a:pt x="0" y="80"/>
                    <a:pt x="5" y="7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7"/>
                    <a:pt x="66" y="17"/>
                    <a:pt x="68" y="19"/>
                  </a:cubicBezTo>
                  <a:cubicBezTo>
                    <a:pt x="69" y="20"/>
                    <a:pt x="69" y="23"/>
                    <a:pt x="68" y="24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3"/>
                    <a:pt x="9" y="85"/>
                    <a:pt x="11" y="87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3" y="89"/>
                    <a:pt x="15" y="89"/>
                    <a:pt x="17" y="88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7" y="0"/>
                    <a:pt x="108" y="2"/>
                  </a:cubicBezTo>
                  <a:cubicBezTo>
                    <a:pt x="110" y="3"/>
                    <a:pt x="110" y="6"/>
                    <a:pt x="108" y="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6"/>
                    <a:pt x="17" y="97"/>
                    <a:pt x="14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6" name="Google Shape;8134;p28"/>
            <p:cNvSpPr/>
            <p:nvPr/>
          </p:nvSpPr>
          <p:spPr>
            <a:xfrm>
              <a:off x="6589735" y="1170968"/>
              <a:ext cx="294806" cy="291418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4" y="109"/>
                  </a:moveTo>
                  <a:cubicBezTo>
                    <a:pt x="11" y="109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8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6" y="2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9" y="95"/>
                    <a:pt x="9" y="9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3" y="101"/>
                    <a:pt x="15" y="101"/>
                    <a:pt x="17" y="99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2"/>
                    <a:pt x="107" y="12"/>
                    <a:pt x="108" y="13"/>
                  </a:cubicBezTo>
                  <a:cubicBezTo>
                    <a:pt x="110" y="15"/>
                    <a:pt x="110" y="18"/>
                    <a:pt x="108" y="19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9"/>
                    <a:pt x="1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7" name="Google Shape;8135;p28"/>
            <p:cNvSpPr/>
            <p:nvPr/>
          </p:nvSpPr>
          <p:spPr>
            <a:xfrm>
              <a:off x="6622491" y="1203724"/>
              <a:ext cx="262050" cy="288029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11" y="108"/>
                    <a:pt x="8" y="107"/>
                    <a:pt x="5" y="105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0" y="100"/>
                    <a:pt x="0" y="92"/>
                    <a:pt x="5" y="8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2" y="0"/>
                    <a:pt x="95" y="0"/>
                    <a:pt x="96" y="1"/>
                  </a:cubicBezTo>
                  <a:cubicBezTo>
                    <a:pt x="98" y="3"/>
                    <a:pt x="98" y="6"/>
                    <a:pt x="96" y="7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9" y="95"/>
                    <a:pt x="9" y="96"/>
                  </a:cubicBezTo>
                  <a:cubicBezTo>
                    <a:pt x="9" y="97"/>
                    <a:pt x="10" y="98"/>
                    <a:pt x="10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2" y="100"/>
                    <a:pt x="13" y="100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0"/>
                    <a:pt x="16" y="100"/>
                    <a:pt x="17" y="9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8" y="41"/>
                    <a:pt x="79" y="42"/>
                  </a:cubicBezTo>
                  <a:cubicBezTo>
                    <a:pt x="81" y="44"/>
                    <a:pt x="81" y="46"/>
                    <a:pt x="79" y="4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0" y="107"/>
                    <a:pt x="17" y="108"/>
                    <a:pt x="1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1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/>
          <p:cNvSpPr txBox="1"/>
          <p:nvPr/>
        </p:nvSpPr>
        <p:spPr>
          <a:xfrm>
            <a:off x="206515" y="101209"/>
            <a:ext cx="80950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三、動機說明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380007" y="889751"/>
            <a:ext cx="8028000" cy="3041822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目標：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5600" lvl="0" algn="just" defTabSz="914024">
              <a:lnSpc>
                <a:spcPts val="3200"/>
              </a:lnSpc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將專業結構分析程式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2000)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結合已被廣泛應用於解決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最優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化問題之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演算法，開發內嵌優化設計演算法之程式，自動反覆執行結構分析、更換優化斷面等自動程序運作，取代傳統的人工試誤法，達成：</a:t>
            </a:r>
          </a:p>
          <a:p>
            <a:pPr marL="355600" lvl="0" algn="just" defTabSz="914024">
              <a:lnSpc>
                <a:spcPts val="3200"/>
              </a:lnSpc>
              <a:spcBef>
                <a:spcPts val="600"/>
              </a:spcBef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⑴鋼結構設計最優化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最經濟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之目標與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減少碳排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355600" lvl="0" algn="just" defTabSz="914024">
              <a:lnSpc>
                <a:spcPts val="3200"/>
              </a:lnSpc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⑵節省反覆執行程式所需時間。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51405" y="2712250"/>
            <a:ext cx="8085204" cy="4147129"/>
            <a:chOff x="514331" y="3680974"/>
            <a:chExt cx="8085204" cy="4147129"/>
          </a:xfrm>
        </p:grpSpPr>
        <p:sp>
          <p:nvSpPr>
            <p:cNvPr id="63" name="矩形 62"/>
            <p:cNvSpPr/>
            <p:nvPr/>
          </p:nvSpPr>
          <p:spPr>
            <a:xfrm>
              <a:off x="514331" y="4108691"/>
              <a:ext cx="626701" cy="1246086"/>
            </a:xfrm>
            <a:prstGeom prst="rect">
              <a:avLst/>
            </a:prstGeom>
          </p:spPr>
          <p:txBody>
            <a:bodyPr vert="eaVert" wrap="square" lIns="36000" tIns="36000" rIns="36000" bIns="36000">
              <a:spAutoFit/>
            </a:bodyPr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管架、製程架台與廠房</a:t>
              </a:r>
              <a:endParaRPr lang="zh-TW" alt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2911057" y="7447623"/>
              <a:ext cx="3378930" cy="380480"/>
            </a:xfrm>
            <a:prstGeom prst="rect">
              <a:avLst/>
            </a:prstGeom>
          </p:spPr>
          <p:txBody>
            <a:bodyPr vert="horz" wrap="square" lIns="36000" tIns="36000" rIns="36000" bIns="36000">
              <a:spAutoFit/>
            </a:bodyPr>
            <a:lstStyle/>
            <a:p>
              <a:r>
                <a:rPr lang="zh-TW" altLang="en-US" sz="2000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圖二：鋼構優化設計流程簡圖</a:t>
              </a:r>
              <a:endParaRPr lang="zh-TW" altLang="en-US" sz="20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3799714" y="5171719"/>
              <a:ext cx="2925325" cy="1747762"/>
            </a:xfrm>
            <a:prstGeom prst="rect">
              <a:avLst/>
            </a:prstGeom>
            <a:noFill/>
            <a:ln w="28575">
              <a:solidFill>
                <a:srgbClr val="FF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1073341" y="4108415"/>
              <a:ext cx="7526194" cy="2682007"/>
              <a:chOff x="990531" y="3795791"/>
              <a:chExt cx="7526194" cy="2682007"/>
            </a:xfrm>
          </p:grpSpPr>
          <p:sp>
            <p:nvSpPr>
              <p:cNvPr id="67" name="圓角矩形 66"/>
              <p:cNvSpPr/>
              <p:nvPr/>
            </p:nvSpPr>
            <p:spPr>
              <a:xfrm>
                <a:off x="1298077" y="4120828"/>
                <a:ext cx="1530170" cy="6120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3366CC">
                      <a:alpha val="70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TW" altLang="en-US" sz="1600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採專業結構分析軟體建立模型</a:t>
                </a:r>
              </a:p>
            </p:txBody>
          </p:sp>
          <p:sp>
            <p:nvSpPr>
              <p:cNvPr id="68" name="流程圖: 程序 67"/>
              <p:cNvSpPr/>
              <p:nvPr/>
            </p:nvSpPr>
            <p:spPr>
              <a:xfrm>
                <a:off x="3188286" y="4120828"/>
                <a:ext cx="1332000" cy="61200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  <a:lumMod val="100000"/>
                      <a:alpha val="70000"/>
                    </a:schemeClr>
                  </a:gs>
                  <a:gs pos="50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b="1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分析與設計</a:t>
                </a:r>
              </a:p>
            </p:txBody>
          </p:sp>
          <p:sp>
            <p:nvSpPr>
              <p:cNvPr id="69" name="流程圖: 決策 68"/>
              <p:cNvSpPr/>
              <p:nvPr/>
            </p:nvSpPr>
            <p:spPr>
              <a:xfrm>
                <a:off x="4866726" y="3995095"/>
                <a:ext cx="1548000" cy="864000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  <a:alpha val="70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TW" altLang="en-US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是否滿足設計規範</a:t>
                </a:r>
              </a:p>
            </p:txBody>
          </p:sp>
          <p:sp>
            <p:nvSpPr>
              <p:cNvPr id="70" name="流程圖: 結束點 69"/>
              <p:cNvSpPr/>
              <p:nvPr/>
            </p:nvSpPr>
            <p:spPr>
              <a:xfrm>
                <a:off x="6788686" y="4139600"/>
                <a:ext cx="1152000" cy="576000"/>
              </a:xfrm>
              <a:prstGeom prst="flowChartTerminator">
                <a:avLst/>
              </a:prstGeom>
              <a:gradFill flip="none" rotWithShape="1">
                <a:gsLst>
                  <a:gs pos="0">
                    <a:srgbClr val="33B2C3">
                      <a:shade val="30000"/>
                      <a:satMod val="115000"/>
                      <a:alpha val="70000"/>
                    </a:srgbClr>
                  </a:gs>
                  <a:gs pos="50000">
                    <a:srgbClr val="33B2C3">
                      <a:shade val="67500"/>
                      <a:satMod val="115000"/>
                    </a:srgbClr>
                  </a:gs>
                  <a:gs pos="100000">
                    <a:srgbClr val="33B2C3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完成</a:t>
                </a:r>
                <a:endParaRPr lang="en-US" altLang="zh-TW" sz="16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16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結構分析</a:t>
                </a:r>
                <a:endParaRPr lang="zh-TW" altLang="en-US" sz="16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1" name="流程圖: 程序 70"/>
              <p:cNvSpPr/>
              <p:nvPr/>
            </p:nvSpPr>
            <p:spPr>
              <a:xfrm>
                <a:off x="4820838" y="5139269"/>
                <a:ext cx="1631478" cy="1338529"/>
              </a:xfrm>
              <a:prstGeom prst="flowChartProcess">
                <a:avLst/>
              </a:prstGeom>
              <a:gradFill>
                <a:gsLst>
                  <a:gs pos="0">
                    <a:srgbClr val="33CC33"/>
                  </a:gs>
                  <a:gs pos="50000">
                    <a:schemeClr val="bg1">
                      <a:alpha val="80000"/>
                    </a:schemeClr>
                  </a:gs>
                  <a:gs pos="100000">
                    <a:srgbClr val="33CC33"/>
                  </a:gs>
                </a:gsLst>
                <a:lin ang="18900000" scaled="0"/>
              </a:gradFill>
              <a:ln w="12700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18000" tIns="18000" rIns="18000" bIns="18000" rtlCol="0" anchor="ctr"/>
              <a:lstStyle/>
              <a:p>
                <a:pPr algn="ctr"/>
                <a:r>
                  <a:rPr lang="zh-TW" altLang="en-US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</a:t>
                </a:r>
                <a:r>
                  <a:rPr lang="en-US" altLang="zh-TW" sz="15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AI</a:t>
                </a:r>
                <a:r>
                  <a:rPr lang="zh-TW" altLang="en-US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演算法</a:t>
                </a:r>
                <a:r>
                  <a:rPr lang="en-US" altLang="zh-TW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數據模型</a:t>
                </a:r>
                <a:r>
                  <a:rPr lang="en-US" altLang="zh-TW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+</a:t>
                </a:r>
                <a:r>
                  <a:rPr lang="zh-TW" altLang="en-US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基因演算法模型</a:t>
                </a:r>
                <a:r>
                  <a:rPr lang="en-US" altLang="zh-TW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1500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取代設計者角色，智能化與自動化優化設計</a:t>
                </a:r>
                <a:endParaRPr lang="zh-TW" altLang="en-US" sz="1500" b="1" dirty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72" name="直線單箭頭接點 71"/>
              <p:cNvCxnSpPr>
                <a:stCxn id="67" idx="3"/>
                <a:endCxn id="68" idx="1"/>
              </p:cNvCxnSpPr>
              <p:nvPr/>
            </p:nvCxnSpPr>
            <p:spPr>
              <a:xfrm>
                <a:off x="2828247" y="4426828"/>
                <a:ext cx="360039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>
                <a:stCxn id="68" idx="3"/>
                <a:endCxn id="69" idx="1"/>
              </p:cNvCxnSpPr>
              <p:nvPr/>
            </p:nvCxnSpPr>
            <p:spPr>
              <a:xfrm>
                <a:off x="4520286" y="4426828"/>
                <a:ext cx="346440" cy="2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stCxn id="69" idx="3"/>
                <a:endCxn id="70" idx="1"/>
              </p:cNvCxnSpPr>
              <p:nvPr/>
            </p:nvCxnSpPr>
            <p:spPr>
              <a:xfrm>
                <a:off x="6414726" y="4427095"/>
                <a:ext cx="373960" cy="505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>
                <a:stCxn id="69" idx="2"/>
                <a:endCxn id="71" idx="0"/>
              </p:cNvCxnSpPr>
              <p:nvPr/>
            </p:nvCxnSpPr>
            <p:spPr>
              <a:xfrm flipH="1">
                <a:off x="5636577" y="4859095"/>
                <a:ext cx="4149" cy="28017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矩形 75"/>
              <p:cNvSpPr/>
              <p:nvPr/>
            </p:nvSpPr>
            <p:spPr>
              <a:xfrm>
                <a:off x="8167023" y="3913121"/>
                <a:ext cx="349702" cy="1038436"/>
              </a:xfrm>
              <a:prstGeom prst="rect">
                <a:avLst/>
              </a:prstGeom>
            </p:spPr>
            <p:txBody>
              <a:bodyPr vert="eaVert" wrap="square" lIns="36000" tIns="36000" rIns="36000" bIns="36000">
                <a:spAutoFit/>
              </a:bodyPr>
              <a:lstStyle/>
              <a:p>
                <a:r>
                  <a:rPr lang="zh-TW" altLang="en-US" b="1" dirty="0" smtClean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設計輸出</a:t>
                </a:r>
                <a:endParaRPr lang="zh-TW" altLang="en-US" dirty="0"/>
              </a:p>
            </p:txBody>
          </p:sp>
          <p:cxnSp>
            <p:nvCxnSpPr>
              <p:cNvPr id="78" name="肘形接點 77"/>
              <p:cNvCxnSpPr/>
              <p:nvPr/>
            </p:nvCxnSpPr>
            <p:spPr>
              <a:xfrm rot="10800000">
                <a:off x="2703029" y="4864782"/>
                <a:ext cx="966551" cy="766442"/>
              </a:xfrm>
              <a:prstGeom prst="bentConnector2">
                <a:avLst/>
              </a:prstGeom>
              <a:ln w="12700">
                <a:solidFill>
                  <a:srgbClr val="33CC33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204338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  <a:alpha val="70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endPara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3086836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  <a:lumMod val="100000"/>
                      <a:alpha val="70000"/>
                    </a:schemeClr>
                  </a:gs>
                  <a:gs pos="50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2</a:t>
                </a:r>
                <a:endPara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4969334" y="3832576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  <a:lumMod val="100000"/>
                      <a:alpha val="70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3</a:t>
                </a:r>
                <a:endPara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4835146" y="4858557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50000">
                    <a:srgbClr val="66FF33"/>
                  </a:gs>
                  <a:gs pos="100000">
                    <a:schemeClr val="bg1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4</a:t>
                </a:r>
                <a:endParaRPr lang="zh-TW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783812" y="3795791"/>
                <a:ext cx="322804" cy="325037"/>
              </a:xfrm>
              <a:prstGeom prst="ellipse">
                <a:avLst/>
              </a:prstGeom>
              <a:gradFill flip="none" rotWithShape="1">
                <a:gsLst>
                  <a:gs pos="0">
                    <a:srgbClr val="33B2C3">
                      <a:shade val="30000"/>
                      <a:satMod val="115000"/>
                      <a:lumMod val="100000"/>
                      <a:alpha val="70000"/>
                    </a:srgbClr>
                  </a:gs>
                  <a:gs pos="50000">
                    <a:srgbClr val="33B2C3">
                      <a:shade val="67500"/>
                      <a:satMod val="115000"/>
                    </a:srgbClr>
                  </a:gs>
                  <a:gs pos="100000">
                    <a:srgbClr val="33B2C3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endPara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4" name="向右箭號 83"/>
              <p:cNvSpPr/>
              <p:nvPr/>
            </p:nvSpPr>
            <p:spPr>
              <a:xfrm>
                <a:off x="990531" y="4329100"/>
                <a:ext cx="289717" cy="1800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向右箭號 84"/>
              <p:cNvSpPr/>
              <p:nvPr/>
            </p:nvSpPr>
            <p:spPr>
              <a:xfrm>
                <a:off x="7987973" y="4336818"/>
                <a:ext cx="173632" cy="1800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5693208" y="4825634"/>
                <a:ext cx="463126" cy="318924"/>
              </a:xfrm>
              <a:prstGeom prst="rect">
                <a:avLst/>
              </a:prstGeom>
            </p:spPr>
            <p:txBody>
              <a:bodyPr vert="horz" wrap="square" lIns="36000" tIns="36000" rIns="36000" bIns="3600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NO</a:t>
                </a:r>
                <a:endParaRPr lang="zh-TW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6300685" y="4084414"/>
                <a:ext cx="498385" cy="318924"/>
              </a:xfrm>
              <a:prstGeom prst="rect">
                <a:avLst/>
              </a:prstGeom>
            </p:spPr>
            <p:txBody>
              <a:bodyPr vert="horz" wrap="square" lIns="36000" tIns="36000" rIns="36000" bIns="3600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YES</a:t>
                </a:r>
                <a:endParaRPr lang="zh-TW" altLang="en-U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8" name="Google Shape;38119;p128"/>
            <p:cNvSpPr/>
            <p:nvPr/>
          </p:nvSpPr>
          <p:spPr>
            <a:xfrm>
              <a:off x="4095146" y="5516713"/>
              <a:ext cx="617642" cy="586943"/>
            </a:xfrm>
            <a:prstGeom prst="ellipse">
              <a:avLst/>
            </a:prstGeom>
            <a:gradFill>
              <a:gsLst>
                <a:gs pos="0">
                  <a:srgbClr val="33B2C3">
                    <a:shade val="30000"/>
                    <a:satMod val="115000"/>
                    <a:lumMod val="100000"/>
                    <a:alpha val="70000"/>
                  </a:srgbClr>
                </a:gs>
                <a:gs pos="50000">
                  <a:srgbClr val="33B2C3">
                    <a:shade val="67500"/>
                    <a:satMod val="115000"/>
                  </a:srgbClr>
                </a:gs>
                <a:gs pos="100000">
                  <a:srgbClr val="33B2C3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solidFill>
                <a:srgbClr val="0070C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9" name="Google Shape;38121;p128"/>
            <p:cNvSpPr/>
            <p:nvPr/>
          </p:nvSpPr>
          <p:spPr>
            <a:xfrm>
              <a:off x="4248050" y="5618377"/>
              <a:ext cx="308970" cy="386325"/>
            </a:xfrm>
            <a:custGeom>
              <a:avLst/>
              <a:gdLst/>
              <a:ahLst/>
              <a:cxnLst/>
              <a:rect l="l" t="t" r="r" b="b"/>
              <a:pathLst>
                <a:path w="280" h="337" extrusionOk="0">
                  <a:moveTo>
                    <a:pt x="239" y="244"/>
                  </a:moveTo>
                  <a:cubicBezTo>
                    <a:pt x="241" y="242"/>
                    <a:pt x="243" y="240"/>
                    <a:pt x="245" y="237"/>
                  </a:cubicBezTo>
                  <a:cubicBezTo>
                    <a:pt x="246" y="234"/>
                    <a:pt x="248" y="232"/>
                    <a:pt x="250" y="229"/>
                  </a:cubicBezTo>
                  <a:cubicBezTo>
                    <a:pt x="269" y="205"/>
                    <a:pt x="280" y="173"/>
                    <a:pt x="280" y="139"/>
                  </a:cubicBezTo>
                  <a:cubicBezTo>
                    <a:pt x="280" y="62"/>
                    <a:pt x="221" y="0"/>
                    <a:pt x="147" y="0"/>
                  </a:cubicBezTo>
                  <a:cubicBezTo>
                    <a:pt x="106" y="0"/>
                    <a:pt x="68" y="20"/>
                    <a:pt x="44" y="51"/>
                  </a:cubicBezTo>
                  <a:cubicBezTo>
                    <a:pt x="43" y="52"/>
                    <a:pt x="42" y="53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2" y="69"/>
                    <a:pt x="23" y="98"/>
                    <a:pt x="25" y="99"/>
                  </a:cubicBezTo>
                  <a:cubicBezTo>
                    <a:pt x="24" y="102"/>
                    <a:pt x="24" y="104"/>
                    <a:pt x="24" y="107"/>
                  </a:cubicBezTo>
                  <a:cubicBezTo>
                    <a:pt x="24" y="113"/>
                    <a:pt x="24" y="118"/>
                    <a:pt x="24" y="124"/>
                  </a:cubicBezTo>
                  <a:cubicBezTo>
                    <a:pt x="24" y="130"/>
                    <a:pt x="26" y="133"/>
                    <a:pt x="27" y="139"/>
                  </a:cubicBezTo>
                  <a:cubicBezTo>
                    <a:pt x="29" y="149"/>
                    <a:pt x="27" y="160"/>
                    <a:pt x="24" y="169"/>
                  </a:cubicBezTo>
                  <a:cubicBezTo>
                    <a:pt x="21" y="178"/>
                    <a:pt x="18" y="187"/>
                    <a:pt x="14" y="196"/>
                  </a:cubicBezTo>
                  <a:cubicBezTo>
                    <a:pt x="11" y="203"/>
                    <a:pt x="0" y="212"/>
                    <a:pt x="9" y="218"/>
                  </a:cubicBezTo>
                  <a:cubicBezTo>
                    <a:pt x="13" y="220"/>
                    <a:pt x="21" y="220"/>
                    <a:pt x="24" y="224"/>
                  </a:cubicBezTo>
                  <a:cubicBezTo>
                    <a:pt x="27" y="228"/>
                    <a:pt x="23" y="233"/>
                    <a:pt x="24" y="237"/>
                  </a:cubicBezTo>
                  <a:cubicBezTo>
                    <a:pt x="26" y="241"/>
                    <a:pt x="28" y="238"/>
                    <a:pt x="30" y="240"/>
                  </a:cubicBezTo>
                  <a:cubicBezTo>
                    <a:pt x="33" y="243"/>
                    <a:pt x="30" y="244"/>
                    <a:pt x="29" y="246"/>
                  </a:cubicBezTo>
                  <a:cubicBezTo>
                    <a:pt x="26" y="253"/>
                    <a:pt x="27" y="252"/>
                    <a:pt x="31" y="258"/>
                  </a:cubicBezTo>
                  <a:cubicBezTo>
                    <a:pt x="37" y="267"/>
                    <a:pt x="28" y="277"/>
                    <a:pt x="32" y="286"/>
                  </a:cubicBezTo>
                  <a:cubicBezTo>
                    <a:pt x="37" y="296"/>
                    <a:pt x="53" y="296"/>
                    <a:pt x="62" y="297"/>
                  </a:cubicBezTo>
                  <a:cubicBezTo>
                    <a:pt x="76" y="298"/>
                    <a:pt x="90" y="297"/>
                    <a:pt x="104" y="297"/>
                  </a:cubicBezTo>
                  <a:cubicBezTo>
                    <a:pt x="122" y="337"/>
                    <a:pt x="122" y="337"/>
                    <a:pt x="122" y="337"/>
                  </a:cubicBezTo>
                  <a:cubicBezTo>
                    <a:pt x="274" y="337"/>
                    <a:pt x="274" y="337"/>
                    <a:pt x="274" y="337"/>
                  </a:cubicBezTo>
                  <a:cubicBezTo>
                    <a:pt x="274" y="337"/>
                    <a:pt x="234" y="292"/>
                    <a:pt x="239" y="244"/>
                  </a:cubicBezTo>
                  <a:close/>
                </a:path>
              </a:pathLst>
            </a:custGeom>
            <a:solidFill>
              <a:srgbClr val="EEC65D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0" name="Google Shape;38168;p128"/>
            <p:cNvSpPr/>
            <p:nvPr/>
          </p:nvSpPr>
          <p:spPr>
            <a:xfrm>
              <a:off x="4317145" y="5675309"/>
              <a:ext cx="189032" cy="19519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1" name="Google Shape;38169;p128"/>
            <p:cNvSpPr/>
            <p:nvPr/>
          </p:nvSpPr>
          <p:spPr>
            <a:xfrm>
              <a:off x="4341914" y="5756641"/>
              <a:ext cx="31288" cy="32533"/>
            </a:xfrm>
            <a:prstGeom prst="ellipse">
              <a:avLst/>
            </a:prstGeom>
            <a:solidFill>
              <a:srgbClr val="E257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2" name="Google Shape;38170;p128"/>
            <p:cNvSpPr/>
            <p:nvPr/>
          </p:nvSpPr>
          <p:spPr>
            <a:xfrm>
              <a:off x="4395365" y="5756641"/>
              <a:ext cx="31288" cy="32533"/>
            </a:xfrm>
            <a:prstGeom prst="ellipse">
              <a:avLst/>
            </a:prstGeom>
            <a:solidFill>
              <a:srgbClr val="E257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3" name="Google Shape;38171;p128"/>
            <p:cNvSpPr/>
            <p:nvPr/>
          </p:nvSpPr>
          <p:spPr>
            <a:xfrm>
              <a:off x="4448815" y="5756641"/>
              <a:ext cx="31288" cy="32533"/>
            </a:xfrm>
            <a:prstGeom prst="ellipse">
              <a:avLst/>
            </a:prstGeom>
            <a:solidFill>
              <a:srgbClr val="E257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955926" y="5258378"/>
              <a:ext cx="9236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AI</a:t>
              </a:r>
              <a:r>
                <a:rPr lang="zh-TW" altLang="en-US" sz="1400" b="1" dirty="0">
                  <a:solidFill>
                    <a:srgbClr val="0000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演算法</a:t>
              </a:r>
              <a:endParaRPr lang="zh-TW" altLang="en-US" sz="1400" dirty="0"/>
            </a:p>
          </p:txBody>
        </p:sp>
        <p:sp>
          <p:nvSpPr>
            <p:cNvPr id="96" name="圓角矩形 95"/>
            <p:cNvSpPr/>
            <p:nvPr/>
          </p:nvSpPr>
          <p:spPr>
            <a:xfrm>
              <a:off x="1189426" y="4108175"/>
              <a:ext cx="3555394" cy="1019802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742708" y="3680974"/>
              <a:ext cx="2016000" cy="39965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SAP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2000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8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/>
          <p:cNvSpPr txBox="1"/>
          <p:nvPr/>
        </p:nvSpPr>
        <p:spPr>
          <a:xfrm>
            <a:off x="206515" y="101209"/>
            <a:ext cx="80950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三、動機說明</a:t>
            </a:r>
            <a:r>
              <a:rPr lang="en-US" altLang="zh-TW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380007" y="889751"/>
            <a:ext cx="8028000" cy="473619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lvl="0" indent="-342900" algn="just" defTabSz="914024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鋼構最優化設計架構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94570" y="6039290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圖三：鋼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構最優化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設計架構圖</a:t>
            </a:r>
            <a:endParaRPr lang="zh-TW" altLang="en-US" sz="2000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6" y="2705173"/>
            <a:ext cx="8715974" cy="188529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70657" y="3244995"/>
            <a:ext cx="3551215" cy="858860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14225" y="5421195"/>
            <a:ext cx="2650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rgbClr val="0000FF"/>
                </a:solidFill>
                <a:latin typeface="新細明體" panose="02020500000000000000" pitchFamily="18" charset="-120"/>
              </a:rPr>
              <a:t>①</a:t>
            </a:r>
            <a:r>
              <a:rPr lang="zh-TW" altLang="en-US" sz="20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自動化程式</a:t>
            </a:r>
            <a:r>
              <a:rPr lang="en-US" altLang="zh-TW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0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20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矩形 32"/>
          <p:cNvSpPr>
            <a:spLocks noChangeAspect="1"/>
          </p:cNvSpPr>
          <p:nvPr/>
        </p:nvSpPr>
        <p:spPr>
          <a:xfrm>
            <a:off x="4316928" y="3245082"/>
            <a:ext cx="3569389" cy="13680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34247" y="5407576"/>
            <a:ext cx="17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②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  <a:r>
              <a:rPr lang="zh-TW" altLang="en-US" sz="20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5" name="直線接點 34"/>
          <p:cNvCxnSpPr>
            <a:stCxn id="31" idx="2"/>
            <a:endCxn id="32" idx="0"/>
          </p:cNvCxnSpPr>
          <p:nvPr/>
        </p:nvCxnSpPr>
        <p:spPr>
          <a:xfrm flipH="1">
            <a:off x="2039267" y="4103855"/>
            <a:ext cx="6998" cy="1317340"/>
          </a:xfrm>
          <a:prstGeom prst="line">
            <a:avLst/>
          </a:prstGeom>
          <a:ln w="15875">
            <a:solidFill>
              <a:srgbClr val="0000FF"/>
            </a:solidFill>
            <a:headEnd type="triangl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3" idx="2"/>
            <a:endCxn id="34" idx="0"/>
          </p:cNvCxnSpPr>
          <p:nvPr/>
        </p:nvCxnSpPr>
        <p:spPr>
          <a:xfrm>
            <a:off x="6101623" y="4613082"/>
            <a:ext cx="1612" cy="794494"/>
          </a:xfrm>
          <a:prstGeom prst="line">
            <a:avLst/>
          </a:prstGeom>
          <a:ln w="19050">
            <a:solidFill>
              <a:srgbClr val="FF0000"/>
            </a:solidFill>
            <a:headEnd type="triangl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圖說文字 36"/>
          <p:cNvSpPr>
            <a:spLocks noChangeAspect="1"/>
          </p:cNvSpPr>
          <p:nvPr/>
        </p:nvSpPr>
        <p:spPr>
          <a:xfrm>
            <a:off x="1160657" y="1898830"/>
            <a:ext cx="2186795" cy="900000"/>
          </a:xfrm>
          <a:prstGeom prst="wedgeRoundRectCallout">
            <a:avLst>
              <a:gd name="adj1" fmla="val 63630"/>
              <a:gd name="adj2" fmla="val 42650"/>
              <a:gd name="adj3" fmla="val 16667"/>
            </a:avLst>
          </a:prstGeom>
          <a:gradFill flip="none" rotWithShape="1">
            <a:gsLst>
              <a:gs pos="0">
                <a:schemeClr val="bg1"/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CC99FF"/>
              </a:gs>
            </a:gsLst>
            <a:lin ang="2700000" scaled="1"/>
            <a:tileRect/>
          </a:gradFill>
          <a:ln>
            <a:solidFill>
              <a:srgbClr val="9966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以公司歷年鋼結構模型做為大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數據資料庫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訓練</a:t>
            </a:r>
          </a:p>
        </p:txBody>
      </p:sp>
      <p:sp>
        <p:nvSpPr>
          <p:cNvPr id="38" name="矩形 37"/>
          <p:cNvSpPr/>
          <p:nvPr/>
        </p:nvSpPr>
        <p:spPr>
          <a:xfrm>
            <a:off x="3517913" y="2286575"/>
            <a:ext cx="1219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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03230" y="2833666"/>
            <a:ext cx="31076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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：基因演算法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</a:t>
            </a:r>
            <a:endParaRPr lang="zh-TW" altLang="en-US" sz="20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35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52989" y="68071"/>
            <a:ext cx="288000" cy="2670758"/>
            <a:chOff x="-352989" y="68071"/>
            <a:chExt cx="288000" cy="2670758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954100"/>
              <a:ext cx="288000" cy="288032"/>
            </a:xfrm>
            <a:prstGeom prst="ellipse">
              <a:avLst/>
            </a:prstGeom>
            <a:solidFill>
              <a:srgbClr val="07A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249442"/>
              <a:ext cx="288000" cy="288032"/>
            </a:xfrm>
            <a:prstGeom prst="ellipse">
              <a:avLst/>
            </a:prstGeom>
            <a:solidFill>
              <a:srgbClr val="90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363414"/>
              <a:ext cx="288000" cy="288032"/>
            </a:xfrm>
            <a:prstGeom prst="ellipse">
              <a:avLst/>
            </a:prstGeom>
            <a:solidFill>
              <a:srgbClr val="FB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xmlns="" id="{A0240128-0CEF-4E48-A50F-6587512F0713}"/>
                </a:ext>
              </a:extLst>
            </p:cNvPr>
            <p:cNvSpPr/>
            <p:nvPr/>
          </p:nvSpPr>
          <p:spPr>
            <a:xfrm>
              <a:off x="-352989" y="658757"/>
              <a:ext cx="288000" cy="288032"/>
            </a:xfrm>
            <a:prstGeom prst="ellipse">
              <a:avLst/>
            </a:prstGeom>
            <a:solidFill>
              <a:srgbClr val="068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xmlns="" id="{97084A4E-2D1B-4271-8572-653178BF0EF3}"/>
                </a:ext>
              </a:extLst>
            </p:cNvPr>
            <p:cNvSpPr/>
            <p:nvPr/>
          </p:nvSpPr>
          <p:spPr>
            <a:xfrm>
              <a:off x="-352989" y="68071"/>
              <a:ext cx="288000" cy="288032"/>
            </a:xfrm>
            <a:prstGeom prst="ellipse">
              <a:avLst/>
            </a:prstGeom>
            <a:solidFill>
              <a:srgbClr val="E6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548179"/>
              <a:ext cx="288000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1854827"/>
              <a:ext cx="288000" cy="28803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xmlns="" id="{12070E40-9F06-44F8-A2E8-ACA21E52F4E7}"/>
                </a:ext>
              </a:extLst>
            </p:cNvPr>
            <p:cNvSpPr/>
            <p:nvPr/>
          </p:nvSpPr>
          <p:spPr>
            <a:xfrm>
              <a:off x="-352989" y="2152812"/>
              <a:ext cx="288000" cy="288032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xmlns="" id="{0369B48D-185D-43CE-A13D-9909D1C397DF}"/>
                </a:ext>
              </a:extLst>
            </p:cNvPr>
            <p:cNvSpPr/>
            <p:nvPr/>
          </p:nvSpPr>
          <p:spPr>
            <a:xfrm>
              <a:off x="-352989" y="2450797"/>
              <a:ext cx="288000" cy="2880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396409" y="1735831"/>
            <a:ext cx="8196873" cy="3195710"/>
          </a:xfrm>
          <a:prstGeom prst="rect">
            <a:avLst/>
          </a:prstGeom>
        </p:spPr>
        <p:txBody>
          <a:bodyPr wrap="square" lIns="91403" tIns="45702" rIns="91403" bIns="45702">
            <a:spAutoFit/>
          </a:bodyPr>
          <a:lstStyle/>
          <a:p>
            <a:pPr marL="342900" indent="-288000" algn="just" defTabSz="914024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義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0000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鋼結構設計一般是設計者採用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try and error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試誤法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方式，利用結構分析程式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如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2000)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反覆調整桿件尺寸重複執行分析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，並確保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是否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為經濟斷面，存在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優化空間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288000" algn="just" defTabSz="914024">
              <a:lnSpc>
                <a:spcPts val="25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開發目標：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0000" algn="just" defTabSz="914024">
              <a:lnSpc>
                <a:spcPts val="3000"/>
              </a:lnSpc>
              <a:tabLst>
                <a:tab pos="88900" algn="l"/>
              </a:tabLst>
              <a:defRPr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採已被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廣泛應用解決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最佳化問題之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人工智慧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，與結合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專業結構分析程式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SAP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，開發內嵌優化設計演算法之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程式，達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降低設計工時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鋼結構優化設計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之目標。</a:t>
            </a:r>
            <a:endParaRPr lang="zh-TW" altLang="en-US" sz="24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8110" y="738757"/>
            <a:ext cx="5265196" cy="10896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48" name="群組 47"/>
          <p:cNvGrpSpPr/>
          <p:nvPr/>
        </p:nvGrpSpPr>
        <p:grpSpPr>
          <a:xfrm>
            <a:off x="454830" y="1044195"/>
            <a:ext cx="8234340" cy="648000"/>
            <a:chOff x="288770" y="1974069"/>
            <a:chExt cx="8234340" cy="648000"/>
          </a:xfrm>
        </p:grpSpPr>
        <p:sp>
          <p:nvSpPr>
            <p:cNvPr id="49" name="＞形箭號 48"/>
            <p:cNvSpPr/>
            <p:nvPr/>
          </p:nvSpPr>
          <p:spPr>
            <a:xfrm>
              <a:off x="288770" y="1974069"/>
              <a:ext cx="1620000" cy="648000"/>
            </a:xfrm>
            <a:prstGeom prst="chevron">
              <a:avLst>
                <a:gd name="adj" fmla="val 21973"/>
              </a:avLst>
            </a:prstGeom>
            <a:solidFill>
              <a:srgbClr val="FF7055"/>
            </a:solidFill>
            <a:ln w="28575">
              <a:solidFill>
                <a:srgbClr val="FF705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定義問題與目標</a:t>
              </a:r>
            </a:p>
          </p:txBody>
        </p:sp>
        <p:sp>
          <p:nvSpPr>
            <p:cNvPr id="50" name="＞形箭號 49"/>
            <p:cNvSpPr/>
            <p:nvPr/>
          </p:nvSpPr>
          <p:spPr>
            <a:xfrm>
              <a:off x="1937318" y="1974069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A29B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資料盤點與清理</a:t>
              </a:r>
            </a:p>
          </p:txBody>
        </p:sp>
        <p:sp>
          <p:nvSpPr>
            <p:cNvPr id="51" name="＞形箭號 50"/>
            <p:cNvSpPr/>
            <p:nvPr/>
          </p:nvSpPr>
          <p:spPr>
            <a:xfrm>
              <a:off x="3595180" y="1974069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74B9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資料</a:t>
              </a:r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＞形箭號 51"/>
            <p:cNvSpPr/>
            <p:nvPr/>
          </p:nvSpPr>
          <p:spPr>
            <a:xfrm>
              <a:off x="5265448" y="1974069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81ECE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建立模型與評估</a:t>
              </a:r>
            </a:p>
          </p:txBody>
        </p:sp>
        <p:sp>
          <p:nvSpPr>
            <p:cNvPr id="53" name="＞形箭號 52"/>
            <p:cNvSpPr/>
            <p:nvPr/>
          </p:nvSpPr>
          <p:spPr>
            <a:xfrm>
              <a:off x="6903110" y="1974069"/>
              <a:ext cx="1620000" cy="648000"/>
            </a:xfrm>
            <a:prstGeom prst="chevron">
              <a:avLst>
                <a:gd name="adj" fmla="val 21973"/>
              </a:avLst>
            </a:prstGeom>
            <a:noFill/>
            <a:ln w="38100">
              <a:solidFill>
                <a:srgbClr val="FDCB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決策支援</a:t>
              </a:r>
            </a:p>
          </p:txBody>
        </p:sp>
      </p:grpSp>
      <p:sp>
        <p:nvSpPr>
          <p:cNvPr id="54" name="TextBox 42"/>
          <p:cNvSpPr txBox="1"/>
          <p:nvPr/>
        </p:nvSpPr>
        <p:spPr>
          <a:xfrm>
            <a:off x="206515" y="101209"/>
            <a:ext cx="838676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r>
              <a:rPr lang="zh-TW" altLang="en-US" sz="3200" dirty="0" smtClean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鋼構最優化設計</a:t>
            </a:r>
            <a:r>
              <a:rPr lang="en-US" altLang="zh-TW" sz="3200" dirty="0">
                <a:solidFill>
                  <a:srgbClr val="20202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200" dirty="0">
                <a:solidFill>
                  <a:srgbClr val="20202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模組開發</a:t>
            </a:r>
            <a:endParaRPr lang="en-US" altLang="zh-TW" sz="3200" dirty="0">
              <a:solidFill>
                <a:srgbClr val="20202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6" name="Straight Connector 33">
            <a:extLst>
              <a:ext uri="{FF2B5EF4-FFF2-40B4-BE49-F238E27FC236}">
                <a16:creationId xmlns:a16="http://schemas.microsoft.com/office/drawing/2014/main" xmlns="" id="{2981BBD5-BB8F-4249-B224-EE0E4A9EBADE}"/>
              </a:ext>
            </a:extLst>
          </p:cNvPr>
          <p:cNvCxnSpPr>
            <a:cxnSpLocks/>
            <a:stCxn id="59" idx="2"/>
            <a:endCxn id="61" idx="6"/>
          </p:cNvCxnSpPr>
          <p:nvPr/>
        </p:nvCxnSpPr>
        <p:spPr>
          <a:xfrm flipH="1" flipV="1">
            <a:off x="2229674" y="5536069"/>
            <a:ext cx="1577241" cy="529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3806915" y="4914165"/>
            <a:ext cx="1320956" cy="1244866"/>
            <a:chOff x="3587056" y="2677232"/>
            <a:chExt cx="1669479" cy="1669479"/>
          </a:xfrm>
        </p:grpSpPr>
        <p:grpSp>
          <p:nvGrpSpPr>
            <p:cNvPr id="56" name="Group 29">
              <a:extLst>
                <a:ext uri="{FF2B5EF4-FFF2-40B4-BE49-F238E27FC236}">
                  <a16:creationId xmlns:a16="http://schemas.microsoft.com/office/drawing/2014/main" xmlns="" id="{2F8B9637-38DE-431F-AD6D-9A41D48E4440}"/>
                </a:ext>
              </a:extLst>
            </p:cNvPr>
            <p:cNvGrpSpPr/>
            <p:nvPr/>
          </p:nvGrpSpPr>
          <p:grpSpPr>
            <a:xfrm>
              <a:off x="3587056" y="2677232"/>
              <a:ext cx="1669479" cy="1669479"/>
              <a:chOff x="3832117" y="2946763"/>
              <a:chExt cx="1512168" cy="1512168"/>
            </a:xfrm>
          </p:grpSpPr>
          <p:sp>
            <p:nvSpPr>
              <p:cNvPr id="58" name="Oval 22">
                <a:extLst>
                  <a:ext uri="{FF2B5EF4-FFF2-40B4-BE49-F238E27FC236}">
                    <a16:creationId xmlns:a16="http://schemas.microsoft.com/office/drawing/2014/main" xmlns="" id="{CD7C6FCD-6FC3-49E7-BEC2-703A3E45B29B}"/>
                  </a:ext>
                </a:extLst>
              </p:cNvPr>
              <p:cNvSpPr/>
              <p:nvPr/>
            </p:nvSpPr>
            <p:spPr>
              <a:xfrm>
                <a:off x="3897540" y="3036773"/>
                <a:ext cx="1332148" cy="1332148"/>
              </a:xfrm>
              <a:prstGeom prst="ellipse">
                <a:avLst/>
              </a:prstGeom>
              <a:solidFill>
                <a:srgbClr val="57687C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23">
                <a:extLst>
                  <a:ext uri="{FF2B5EF4-FFF2-40B4-BE49-F238E27FC236}">
                    <a16:creationId xmlns:a16="http://schemas.microsoft.com/office/drawing/2014/main" xmlns="" id="{17DD7804-4884-4DC1-B1CF-EC5C52178909}"/>
                  </a:ext>
                </a:extLst>
              </p:cNvPr>
              <p:cNvSpPr/>
              <p:nvPr/>
            </p:nvSpPr>
            <p:spPr>
              <a:xfrm>
                <a:off x="3832117" y="2946763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>
                    <a:lumMod val="9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794" y="2873890"/>
              <a:ext cx="1262006" cy="1262006"/>
            </a:xfrm>
            <a:prstGeom prst="rect">
              <a:avLst/>
            </a:prstGeom>
          </p:spPr>
        </p:pic>
      </p:grpSp>
      <p:sp>
        <p:nvSpPr>
          <p:cNvPr id="60" name="Oval 11">
            <a:extLst>
              <a:ext uri="{FF2B5EF4-FFF2-40B4-BE49-F238E27FC236}">
                <a16:creationId xmlns:a16="http://schemas.microsoft.com/office/drawing/2014/main" xmlns="" id="{7E3F64BD-5239-4F06-B5B0-BA0CE271102B}"/>
              </a:ext>
            </a:extLst>
          </p:cNvPr>
          <p:cNvSpPr/>
          <p:nvPr/>
        </p:nvSpPr>
        <p:spPr>
          <a:xfrm>
            <a:off x="6896130" y="5131923"/>
            <a:ext cx="833330" cy="817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17">
            <a:extLst>
              <a:ext uri="{FF2B5EF4-FFF2-40B4-BE49-F238E27FC236}">
                <a16:creationId xmlns:a16="http://schemas.microsoft.com/office/drawing/2014/main" xmlns="" id="{A86C29C7-F4B7-477E-B460-8D9830545145}"/>
              </a:ext>
            </a:extLst>
          </p:cNvPr>
          <p:cNvSpPr/>
          <p:nvPr/>
        </p:nvSpPr>
        <p:spPr>
          <a:xfrm>
            <a:off x="1396344" y="5127338"/>
            <a:ext cx="833330" cy="817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02402" y="5870427"/>
            <a:ext cx="3174920" cy="707850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</a:t>
            </a:r>
            <a:r>
              <a:rPr lang="zh-TW" altLang="en-US" sz="2000" dirty="0" smtClean="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限制條件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件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斷面積、應力比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..)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397601" y="5262298"/>
            <a:ext cx="82412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X</a:t>
            </a:r>
          </a:p>
          <a:p>
            <a:pPr algn="ctr"/>
            <a:r>
              <a:rPr lang="en-US" altLang="zh-TW" sz="1200" dirty="0"/>
              <a:t>(Feature)</a:t>
            </a:r>
            <a:endParaRPr lang="zh-TW" altLang="en-US" sz="1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952234" y="5263246"/>
            <a:ext cx="721122" cy="378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Y</a:t>
            </a:r>
          </a:p>
          <a:p>
            <a:pPr algn="ctr"/>
            <a:r>
              <a:rPr lang="en-US" altLang="zh-TW" sz="1200" dirty="0"/>
              <a:t>(Target)</a:t>
            </a:r>
            <a:endParaRPr lang="zh-TW" altLang="en-US" sz="12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3477322" y="613566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鋼結構優化設計</a:t>
            </a:r>
            <a:endParaRPr lang="en-US" altLang="zh-TW" sz="2000" b="1" u="sng" dirty="0" smtClean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演算法模組</a:t>
            </a:r>
            <a:endParaRPr lang="zh-TW" altLang="en-US" sz="2000" b="1" u="sng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012000" y="6154023"/>
            <a:ext cx="2595175" cy="40007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整體鋼結構總重量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(Y)</a:t>
            </a:r>
          </a:p>
        </p:txBody>
      </p:sp>
      <p:cxnSp>
        <p:nvCxnSpPr>
          <p:cNvPr id="68" name="Straight Connector 33">
            <a:extLst>
              <a:ext uri="{FF2B5EF4-FFF2-40B4-BE49-F238E27FC236}">
                <a16:creationId xmlns:a16="http://schemas.microsoft.com/office/drawing/2014/main" xmlns="" id="{2981BBD5-BB8F-4249-B224-EE0E4A9EBADE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 flipV="1">
            <a:off x="5127871" y="5536598"/>
            <a:ext cx="1768259" cy="4056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0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b="1" dirty="0" smtClean="0">
            <a:solidFill>
              <a:srgbClr val="0000FF"/>
            </a:solidFill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112792</TotalTime>
  <Words>9865</Words>
  <Application>Microsoft Office PowerPoint</Application>
  <PresentationFormat>如螢幕大小 (4:3)</PresentationFormat>
  <Paragraphs>1115</Paragraphs>
  <Slides>52</Slides>
  <Notes>49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6" baseType="lpstr">
      <vt:lpstr>FCFC-標楷體+Times New Roman</vt:lpstr>
      <vt:lpstr>맑은 고딕</vt:lpstr>
      <vt:lpstr>Microsoft Yahei</vt:lpstr>
      <vt:lpstr>宋体</vt:lpstr>
      <vt:lpstr>等线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fpcc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塑膠部智能工廠推動進度</dc:title>
  <dc:creator>N000012773</dc:creator>
  <cp:lastModifiedBy>034750/王翔禾</cp:lastModifiedBy>
  <cp:revision>7570</cp:revision>
  <cp:lastPrinted>2023-07-05T00:21:19Z</cp:lastPrinted>
  <dcterms:created xsi:type="dcterms:W3CDTF">2007-02-06T11:31:38Z</dcterms:created>
  <dcterms:modified xsi:type="dcterms:W3CDTF">2023-07-31T10:19:50Z</dcterms:modified>
</cp:coreProperties>
</file>